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3"/>
  </p:notesMasterIdLst>
  <p:sldIdLst>
    <p:sldId id="256" r:id="rId2"/>
    <p:sldId id="385" r:id="rId3"/>
    <p:sldId id="392" r:id="rId4"/>
    <p:sldId id="390" r:id="rId5"/>
    <p:sldId id="391" r:id="rId6"/>
    <p:sldId id="386" r:id="rId7"/>
    <p:sldId id="393" r:id="rId8"/>
    <p:sldId id="257" r:id="rId9"/>
    <p:sldId id="258" r:id="rId10"/>
    <p:sldId id="260" r:id="rId11"/>
    <p:sldId id="259" r:id="rId12"/>
    <p:sldId id="276" r:id="rId13"/>
    <p:sldId id="363" r:id="rId14"/>
    <p:sldId id="272" r:id="rId15"/>
    <p:sldId id="359" r:id="rId16"/>
    <p:sldId id="275" r:id="rId17"/>
    <p:sldId id="274" r:id="rId18"/>
    <p:sldId id="273" r:id="rId19"/>
    <p:sldId id="269" r:id="rId20"/>
    <p:sldId id="277" r:id="rId21"/>
    <p:sldId id="264" r:id="rId22"/>
    <p:sldId id="265" r:id="rId23"/>
    <p:sldId id="267" r:id="rId24"/>
    <p:sldId id="268" r:id="rId25"/>
    <p:sldId id="360" r:id="rId26"/>
    <p:sldId id="364" r:id="rId27"/>
    <p:sldId id="361" r:id="rId28"/>
    <p:sldId id="278" r:id="rId29"/>
    <p:sldId id="270" r:id="rId30"/>
    <p:sldId id="271" r:id="rId31"/>
    <p:sldId id="362" r:id="rId32"/>
    <p:sldId id="365" r:id="rId33"/>
    <p:sldId id="366" r:id="rId34"/>
    <p:sldId id="367" r:id="rId35"/>
    <p:sldId id="394" r:id="rId36"/>
    <p:sldId id="368" r:id="rId37"/>
    <p:sldId id="369" r:id="rId38"/>
    <p:sldId id="370" r:id="rId39"/>
    <p:sldId id="262" r:id="rId40"/>
    <p:sldId id="293" r:id="rId41"/>
    <p:sldId id="298" r:id="rId42"/>
    <p:sldId id="296" r:id="rId43"/>
    <p:sldId id="297" r:id="rId44"/>
    <p:sldId id="261" r:id="rId45"/>
    <p:sldId id="371" r:id="rId46"/>
    <p:sldId id="372" r:id="rId47"/>
    <p:sldId id="295" r:id="rId48"/>
    <p:sldId id="373" r:id="rId49"/>
    <p:sldId id="299" r:id="rId50"/>
    <p:sldId id="374" r:id="rId51"/>
    <p:sldId id="375" r:id="rId52"/>
    <p:sldId id="377" r:id="rId53"/>
    <p:sldId id="378" r:id="rId54"/>
    <p:sldId id="379" r:id="rId55"/>
    <p:sldId id="380" r:id="rId56"/>
    <p:sldId id="381" r:id="rId57"/>
    <p:sldId id="329" r:id="rId58"/>
    <p:sldId id="389" r:id="rId59"/>
    <p:sldId id="332" r:id="rId60"/>
    <p:sldId id="388" r:id="rId61"/>
    <p:sldId id="395" r:id="rId6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77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82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BD0546A-E531-42A1-9095-513479CE60D3}" type="doc">
      <dgm:prSet loTypeId="urn:microsoft.com/office/officeart/2005/8/layout/venn1" loCatId="relationship" qsTypeId="urn:microsoft.com/office/officeart/2005/8/quickstyle/simple1" qsCatId="simple" csTypeId="urn:microsoft.com/office/officeart/2005/8/colors/accent1_2" csCatId="accent1" phldr="1"/>
      <dgm:spPr/>
    </dgm:pt>
    <dgm:pt modelId="{CDABEBE5-DBBA-4417-A82D-6844C56483F2}">
      <dgm:prSet phldrT="[文本]"/>
      <dgm:spPr>
        <a:solidFill>
          <a:schemeClr val="accent2">
            <a:alpha val="50000"/>
          </a:schemeClr>
        </a:solidFill>
      </dgm:spPr>
      <dgm:t>
        <a:bodyPr/>
        <a:lstStyle/>
        <a:p>
          <a:r>
            <a:rPr lang="zh-CN" altLang="en-US" dirty="0"/>
            <a:t>程序分析</a:t>
          </a:r>
        </a:p>
      </dgm:t>
    </dgm:pt>
    <dgm:pt modelId="{EE1A1CD9-552D-49B3-8362-2047856BFA58}" type="parTrans" cxnId="{87FDC927-7337-4C37-9308-B1579EEAF085}">
      <dgm:prSet/>
      <dgm:spPr/>
      <dgm:t>
        <a:bodyPr/>
        <a:lstStyle/>
        <a:p>
          <a:endParaRPr lang="zh-CN" altLang="en-US"/>
        </a:p>
      </dgm:t>
    </dgm:pt>
    <dgm:pt modelId="{FF02E262-1297-4FB5-88C7-3C82E35E61DD}" type="sibTrans" cxnId="{87FDC927-7337-4C37-9308-B1579EEAF085}">
      <dgm:prSet/>
      <dgm:spPr/>
      <dgm:t>
        <a:bodyPr/>
        <a:lstStyle/>
        <a:p>
          <a:endParaRPr lang="zh-CN" altLang="en-US"/>
        </a:p>
      </dgm:t>
    </dgm:pt>
    <dgm:pt modelId="{BCEFD57B-65A1-43DD-B7D3-6DCFD3BCF292}">
      <dgm:prSet phldrT="[文本]"/>
      <dgm:spPr>
        <a:solidFill>
          <a:schemeClr val="accent6">
            <a:alpha val="50000"/>
          </a:schemeClr>
        </a:solidFill>
      </dgm:spPr>
      <dgm:t>
        <a:bodyPr/>
        <a:lstStyle/>
        <a:p>
          <a:r>
            <a:rPr lang="zh-CN" altLang="en-US" dirty="0"/>
            <a:t>语言</a:t>
          </a:r>
          <a:br>
            <a:rPr lang="en-US" altLang="zh-CN" dirty="0"/>
          </a:br>
          <a:r>
            <a:rPr lang="zh-CN" altLang="en-US" dirty="0"/>
            <a:t>设计</a:t>
          </a:r>
        </a:p>
      </dgm:t>
    </dgm:pt>
    <dgm:pt modelId="{9C36716C-BD39-444F-BD73-553BEA094AC8}" type="parTrans" cxnId="{5CC404D1-7B94-4087-8AE3-B7C3E7FDD10F}">
      <dgm:prSet/>
      <dgm:spPr/>
      <dgm:t>
        <a:bodyPr/>
        <a:lstStyle/>
        <a:p>
          <a:endParaRPr lang="zh-CN" altLang="en-US"/>
        </a:p>
      </dgm:t>
    </dgm:pt>
    <dgm:pt modelId="{ADCDC621-7168-4E9E-820B-F923633B629E}" type="sibTrans" cxnId="{5CC404D1-7B94-4087-8AE3-B7C3E7FDD10F}">
      <dgm:prSet/>
      <dgm:spPr/>
      <dgm:t>
        <a:bodyPr/>
        <a:lstStyle/>
        <a:p>
          <a:endParaRPr lang="zh-CN" altLang="en-US"/>
        </a:p>
      </dgm:t>
    </dgm:pt>
    <dgm:pt modelId="{3C85C920-C3F6-40F4-BEB7-E99AE19832A6}">
      <dgm:prSet phldrT="[文本]"/>
      <dgm:spPr>
        <a:solidFill>
          <a:srgbClr val="A66BD3">
            <a:alpha val="49804"/>
          </a:srgbClr>
        </a:solidFill>
      </dgm:spPr>
      <dgm:t>
        <a:bodyPr/>
        <a:lstStyle/>
        <a:p>
          <a:r>
            <a:rPr lang="zh-CN" altLang="en-US" dirty="0"/>
            <a:t>编译器优化</a:t>
          </a:r>
        </a:p>
      </dgm:t>
    </dgm:pt>
    <dgm:pt modelId="{0CD773EE-20E5-4B14-B7CA-FA027610E704}" type="sibTrans" cxnId="{CFE53588-FEC9-4F32-AF19-20D7554DD763}">
      <dgm:prSet/>
      <dgm:spPr/>
      <dgm:t>
        <a:bodyPr/>
        <a:lstStyle/>
        <a:p>
          <a:endParaRPr lang="zh-CN" altLang="en-US"/>
        </a:p>
      </dgm:t>
    </dgm:pt>
    <dgm:pt modelId="{530C96B7-9D0C-4A14-8389-89403289F9A3}" type="parTrans" cxnId="{CFE53588-FEC9-4F32-AF19-20D7554DD763}">
      <dgm:prSet/>
      <dgm:spPr/>
      <dgm:t>
        <a:bodyPr/>
        <a:lstStyle/>
        <a:p>
          <a:endParaRPr lang="zh-CN" altLang="en-US"/>
        </a:p>
      </dgm:t>
    </dgm:pt>
    <dgm:pt modelId="{5B3244CC-FC0A-49CF-BE47-FBF2E212BB50}" type="pres">
      <dgm:prSet presAssocID="{4BD0546A-E531-42A1-9095-513479CE60D3}" presName="compositeShape" presStyleCnt="0">
        <dgm:presLayoutVars>
          <dgm:chMax val="7"/>
          <dgm:dir/>
          <dgm:resizeHandles val="exact"/>
        </dgm:presLayoutVars>
      </dgm:prSet>
      <dgm:spPr/>
    </dgm:pt>
    <dgm:pt modelId="{2347147A-3446-48E7-95BE-1536CA598EBA}" type="pres">
      <dgm:prSet presAssocID="{CDABEBE5-DBBA-4417-A82D-6844C56483F2}" presName="circ1" presStyleLbl="vennNode1" presStyleIdx="0" presStyleCnt="3"/>
      <dgm:spPr/>
    </dgm:pt>
    <dgm:pt modelId="{6F2E708C-7FBD-4370-850E-DB9C6FD6C705}" type="pres">
      <dgm:prSet presAssocID="{CDABEBE5-DBBA-4417-A82D-6844C56483F2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891A4EAC-42F3-4450-A325-C86E6EC94602}" type="pres">
      <dgm:prSet presAssocID="{3C85C920-C3F6-40F4-BEB7-E99AE19832A6}" presName="circ2" presStyleLbl="vennNode1" presStyleIdx="1" presStyleCnt="3"/>
      <dgm:spPr/>
    </dgm:pt>
    <dgm:pt modelId="{C3D61863-8C7F-41A5-A490-F19EB63DF866}" type="pres">
      <dgm:prSet presAssocID="{3C85C920-C3F6-40F4-BEB7-E99AE19832A6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5D510251-254E-4F3F-80F0-750DDF68AB38}" type="pres">
      <dgm:prSet presAssocID="{BCEFD57B-65A1-43DD-B7D3-6DCFD3BCF292}" presName="circ3" presStyleLbl="vennNode1" presStyleIdx="2" presStyleCnt="3"/>
      <dgm:spPr/>
    </dgm:pt>
    <dgm:pt modelId="{61AF6FA9-628C-4BEA-8AF8-B98C113D5203}" type="pres">
      <dgm:prSet presAssocID="{BCEFD57B-65A1-43DD-B7D3-6DCFD3BCF292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0663EE08-BD6C-4AB5-8309-9B41D88EA0AB}" type="presOf" srcId="{4BD0546A-E531-42A1-9095-513479CE60D3}" destId="{5B3244CC-FC0A-49CF-BE47-FBF2E212BB50}" srcOrd="0" destOrd="0" presId="urn:microsoft.com/office/officeart/2005/8/layout/venn1"/>
    <dgm:cxn modelId="{BC9A3F1A-4951-4F51-883B-61F1EB30FDEA}" type="presOf" srcId="{3C85C920-C3F6-40F4-BEB7-E99AE19832A6}" destId="{C3D61863-8C7F-41A5-A490-F19EB63DF866}" srcOrd="1" destOrd="0" presId="urn:microsoft.com/office/officeart/2005/8/layout/venn1"/>
    <dgm:cxn modelId="{87FDC927-7337-4C37-9308-B1579EEAF085}" srcId="{4BD0546A-E531-42A1-9095-513479CE60D3}" destId="{CDABEBE5-DBBA-4417-A82D-6844C56483F2}" srcOrd="0" destOrd="0" parTransId="{EE1A1CD9-552D-49B3-8362-2047856BFA58}" sibTransId="{FF02E262-1297-4FB5-88C7-3C82E35E61DD}"/>
    <dgm:cxn modelId="{4B4A5F83-C1E6-49BE-9213-D29898D59938}" type="presOf" srcId="{CDABEBE5-DBBA-4417-A82D-6844C56483F2}" destId="{2347147A-3446-48E7-95BE-1536CA598EBA}" srcOrd="0" destOrd="0" presId="urn:microsoft.com/office/officeart/2005/8/layout/venn1"/>
    <dgm:cxn modelId="{CFE53588-FEC9-4F32-AF19-20D7554DD763}" srcId="{4BD0546A-E531-42A1-9095-513479CE60D3}" destId="{3C85C920-C3F6-40F4-BEB7-E99AE19832A6}" srcOrd="1" destOrd="0" parTransId="{530C96B7-9D0C-4A14-8389-89403289F9A3}" sibTransId="{0CD773EE-20E5-4B14-B7CA-FA027610E704}"/>
    <dgm:cxn modelId="{DFA82F8E-9648-4153-9156-19BE8BD9CB1A}" type="presOf" srcId="{BCEFD57B-65A1-43DD-B7D3-6DCFD3BCF292}" destId="{5D510251-254E-4F3F-80F0-750DDF68AB38}" srcOrd="0" destOrd="0" presId="urn:microsoft.com/office/officeart/2005/8/layout/venn1"/>
    <dgm:cxn modelId="{62E2E3BF-6EE8-4D93-A30A-0F2DF85AB9B8}" type="presOf" srcId="{3C85C920-C3F6-40F4-BEB7-E99AE19832A6}" destId="{891A4EAC-42F3-4450-A325-C86E6EC94602}" srcOrd="0" destOrd="0" presId="urn:microsoft.com/office/officeart/2005/8/layout/venn1"/>
    <dgm:cxn modelId="{5CC404D1-7B94-4087-8AE3-B7C3E7FDD10F}" srcId="{4BD0546A-E531-42A1-9095-513479CE60D3}" destId="{BCEFD57B-65A1-43DD-B7D3-6DCFD3BCF292}" srcOrd="2" destOrd="0" parTransId="{9C36716C-BD39-444F-BD73-553BEA094AC8}" sibTransId="{ADCDC621-7168-4E9E-820B-F923633B629E}"/>
    <dgm:cxn modelId="{2DC027E8-E6C4-4AE9-A3F3-ADC3FAEC0029}" type="presOf" srcId="{BCEFD57B-65A1-43DD-B7D3-6DCFD3BCF292}" destId="{61AF6FA9-628C-4BEA-8AF8-B98C113D5203}" srcOrd="1" destOrd="0" presId="urn:microsoft.com/office/officeart/2005/8/layout/venn1"/>
    <dgm:cxn modelId="{8EA552EE-065C-4DE6-9BB7-1C15816AF440}" type="presOf" srcId="{CDABEBE5-DBBA-4417-A82D-6844C56483F2}" destId="{6F2E708C-7FBD-4370-850E-DB9C6FD6C705}" srcOrd="1" destOrd="0" presId="urn:microsoft.com/office/officeart/2005/8/layout/venn1"/>
    <dgm:cxn modelId="{D1089AF0-ED14-46F8-85D2-4D7E0A5BC03F}" type="presParOf" srcId="{5B3244CC-FC0A-49CF-BE47-FBF2E212BB50}" destId="{2347147A-3446-48E7-95BE-1536CA598EBA}" srcOrd="0" destOrd="0" presId="urn:microsoft.com/office/officeart/2005/8/layout/venn1"/>
    <dgm:cxn modelId="{556E2926-D4DA-4A33-A443-DCCDA1B6AB19}" type="presParOf" srcId="{5B3244CC-FC0A-49CF-BE47-FBF2E212BB50}" destId="{6F2E708C-7FBD-4370-850E-DB9C6FD6C705}" srcOrd="1" destOrd="0" presId="urn:microsoft.com/office/officeart/2005/8/layout/venn1"/>
    <dgm:cxn modelId="{4DBF0608-B68A-4E7C-95F1-B5E555879866}" type="presParOf" srcId="{5B3244CC-FC0A-49CF-BE47-FBF2E212BB50}" destId="{891A4EAC-42F3-4450-A325-C86E6EC94602}" srcOrd="2" destOrd="0" presId="urn:microsoft.com/office/officeart/2005/8/layout/venn1"/>
    <dgm:cxn modelId="{99C739CE-6D97-4274-A02F-D0F356294D29}" type="presParOf" srcId="{5B3244CC-FC0A-49CF-BE47-FBF2E212BB50}" destId="{C3D61863-8C7F-41A5-A490-F19EB63DF866}" srcOrd="3" destOrd="0" presId="urn:microsoft.com/office/officeart/2005/8/layout/venn1"/>
    <dgm:cxn modelId="{00AE6C04-3FB3-47DC-BD06-FDDB135A1B1A}" type="presParOf" srcId="{5B3244CC-FC0A-49CF-BE47-FBF2E212BB50}" destId="{5D510251-254E-4F3F-80F0-750DDF68AB38}" srcOrd="4" destOrd="0" presId="urn:microsoft.com/office/officeart/2005/8/layout/venn1"/>
    <dgm:cxn modelId="{018E8744-D699-4191-8B69-494224A88156}" type="presParOf" srcId="{5B3244CC-FC0A-49CF-BE47-FBF2E212BB50}" destId="{61AF6FA9-628C-4BEA-8AF8-B98C113D5203}" srcOrd="5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47147A-3446-48E7-95BE-1536CA598EBA}">
      <dsp:nvSpPr>
        <dsp:cNvPr id="0" name=""/>
        <dsp:cNvSpPr/>
      </dsp:nvSpPr>
      <dsp:spPr>
        <a:xfrm>
          <a:off x="1314593" y="32746"/>
          <a:ext cx="1571833" cy="1571833"/>
        </a:xfrm>
        <a:prstGeom prst="ellipse">
          <a:avLst/>
        </a:prstGeom>
        <a:solidFill>
          <a:schemeClr val="accent2">
            <a:alpha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200" kern="1200" dirty="0"/>
            <a:t>程序分析</a:t>
          </a:r>
        </a:p>
      </dsp:txBody>
      <dsp:txXfrm>
        <a:off x="1524171" y="307817"/>
        <a:ext cx="1152677" cy="707324"/>
      </dsp:txXfrm>
    </dsp:sp>
    <dsp:sp modelId="{891A4EAC-42F3-4450-A325-C86E6EC94602}">
      <dsp:nvSpPr>
        <dsp:cNvPr id="0" name=""/>
        <dsp:cNvSpPr/>
      </dsp:nvSpPr>
      <dsp:spPr>
        <a:xfrm>
          <a:off x="1881763" y="1015142"/>
          <a:ext cx="1571833" cy="1571833"/>
        </a:xfrm>
        <a:prstGeom prst="ellipse">
          <a:avLst/>
        </a:prstGeom>
        <a:solidFill>
          <a:srgbClr val="A66BD3">
            <a:alpha val="49804"/>
          </a:srgb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200" kern="1200" dirty="0"/>
            <a:t>编译器优化</a:t>
          </a:r>
        </a:p>
      </dsp:txBody>
      <dsp:txXfrm>
        <a:off x="2362482" y="1421199"/>
        <a:ext cx="943099" cy="864508"/>
      </dsp:txXfrm>
    </dsp:sp>
    <dsp:sp modelId="{5D510251-254E-4F3F-80F0-750DDF68AB38}">
      <dsp:nvSpPr>
        <dsp:cNvPr id="0" name=""/>
        <dsp:cNvSpPr/>
      </dsp:nvSpPr>
      <dsp:spPr>
        <a:xfrm>
          <a:off x="747424" y="1015142"/>
          <a:ext cx="1571833" cy="1571833"/>
        </a:xfrm>
        <a:prstGeom prst="ellipse">
          <a:avLst/>
        </a:prstGeom>
        <a:solidFill>
          <a:schemeClr val="accent6">
            <a:alpha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200" kern="1200" dirty="0"/>
            <a:t>语言</a:t>
          </a:r>
          <a:br>
            <a:rPr lang="en-US" altLang="zh-CN" sz="2200" kern="1200" dirty="0"/>
          </a:br>
          <a:r>
            <a:rPr lang="zh-CN" altLang="en-US" sz="2200" kern="1200" dirty="0"/>
            <a:t>设计</a:t>
          </a:r>
        </a:p>
      </dsp:txBody>
      <dsp:txXfrm>
        <a:off x="895438" y="1421199"/>
        <a:ext cx="943099" cy="86450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4EE984-1403-427A-B195-87532DD9644F}" type="datetimeFigureOut">
              <a:rPr lang="zh-CN" altLang="en-US" smtClean="0"/>
              <a:t>2021/6/23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64A399-32F2-469B-9C29-0205BECBA67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74809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不定式，预先给定的条件，断言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C73BE6-F7A6-422B-AC27-63B2643417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38801FD-D1FE-4195-9440-BB412FBC9B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BA36D44-B569-4B52-9191-B9167C1D8F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68949-4F92-4F7B-B6EF-3634417F8EAB}" type="datetime1">
              <a:rPr lang="zh-CN" altLang="en-US" smtClean="0"/>
              <a:t>2021/6/23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4777FA4-2C23-4005-843D-4EB750CD89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DCADD05-C6CF-43C1-AABA-65C2D60F4A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15649-C9ED-48C8-A5FE-B1B2A0DC99F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21143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395058C-D5B9-4587-A96A-805FECB93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79FDF04-1FD7-4894-9179-4E6D7FBAD6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E03CEF9-DA3D-4C93-897B-C0B1F07837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EAF873-9034-449B-AD79-3A6B1177D789}" type="datetime1">
              <a:rPr lang="zh-CN" altLang="en-US" smtClean="0"/>
              <a:t>2021/6/23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BD6F20F-C353-421E-BA3D-19438D6ADC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8E7CD3F-06E2-42BF-B57D-D8BD81537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15649-C9ED-48C8-A5FE-B1B2A0DC99F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43327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768ED354-4FF8-4DD9-B4FA-6B86721CB8D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3F5A772-5543-402C-B274-E54A4B96BB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2FF04DD-4DF7-4450-A110-9D80A43118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DEF91-5948-4C98-B49D-F47BBD599EC4}" type="datetime1">
              <a:rPr lang="zh-CN" altLang="en-US" smtClean="0"/>
              <a:t>2021/6/23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287D6D5-B877-4701-850D-D8498EC378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9F082EA-4FA3-4B21-B7FC-940D44526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15649-C9ED-48C8-A5FE-B1B2A0DC99F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47919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8D8504-9190-4993-B8D2-C2E007D8C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9077177-0DF0-42E3-997A-BE2E8BD8EB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45625FF-136D-4F5F-A654-EAD15E1214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E7DB0D-353F-4B26-BB23-632590B377AE}" type="datetime1">
              <a:rPr lang="zh-CN" altLang="en-US" smtClean="0"/>
              <a:t>2021/6/23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3A25540-2716-4B3B-828E-12063449AE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0546C91-C25D-4018-B272-8A41767808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15649-C9ED-48C8-A5FE-B1B2A0DC99F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77254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221FD8-4670-4B5C-94B6-7A710E82E1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C57E19A-23AE-4117-8164-249ECFA38D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C6B0874-FBBA-443B-AAD1-7732ECC151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05A1F-5656-425E-B356-008279569BCF}" type="datetime1">
              <a:rPr lang="zh-CN" altLang="en-US" smtClean="0"/>
              <a:t>2021/6/23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BA81FBA-2270-40B5-BD2A-B296A48A2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B5E87F8-76D5-4CDA-B0A7-92D8AC1378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15649-C9ED-48C8-A5FE-B1B2A0DC99F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75886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522359-EC63-43C8-ADC9-448523118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04A5685-36F5-4C75-8F4A-41CCAE52A9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1E51882-71F3-4782-9D93-CA6C6AD336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3ED01E9-3CFF-4C17-8FE4-022197007D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36E59-6CD8-4309-B1D2-2B5669271925}" type="datetime1">
              <a:rPr lang="zh-CN" altLang="en-US" smtClean="0"/>
              <a:t>2021/6/23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412A3E3-2B91-4479-B688-E1F91A902C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EE174C3-7CEE-48D2-ADBC-261CE57EC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15649-C9ED-48C8-A5FE-B1B2A0DC99F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69557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4210E2-B913-412A-8D55-3151E0DF96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1C78579-46BB-4998-A2C9-A7C63B7F7A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AE23136-1D04-46DF-86F2-B2D7861505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9199350-BC6B-480A-B788-B3F2D562477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4802DF4F-BBF6-40E2-8684-1ADBDF3329D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FEF97FE6-1CC5-448C-A245-1B87147BE3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9610C8-250C-4BE4-9AEB-6DB204841BB5}" type="datetime1">
              <a:rPr lang="zh-CN" altLang="en-US" smtClean="0"/>
              <a:t>2021/6/23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EC1902B0-7119-4CB6-BE3F-4C8D91BF95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E661CF3A-ADBB-4661-88A8-F2FAE2E04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15649-C9ED-48C8-A5FE-B1B2A0DC99F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99785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9D72616-E439-4A8A-B3CD-E1C537EF7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537281A-5A1F-41A3-A59C-D25DC386BE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3B02E-CD74-458A-9009-3D6C547B7411}" type="datetime1">
              <a:rPr lang="zh-CN" altLang="en-US" smtClean="0"/>
              <a:t>2021/6/23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8D1855E-973A-47B0-BA6A-92BD5528F4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7557C0C-1D14-407C-A3B4-C5F302B83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15649-C9ED-48C8-A5FE-B1B2A0DC99F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28821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AC87C9D-6A67-4AF6-9F31-50CB9D70F9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8154E-9FA8-46CD-8AA6-A9A20049A3B5}" type="datetime1">
              <a:rPr lang="zh-CN" altLang="en-US" smtClean="0"/>
              <a:t>2021/6/23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B1827BA8-588B-4D97-8367-40C0FBA39C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8E46D31-8830-4C1E-A244-8505E815B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15649-C9ED-48C8-A5FE-B1B2A0DC99F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74097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4EDB90-D7B3-4804-ABBD-A336FC471C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507FFAA-0609-4ED2-8B04-5754F4EA05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195D939-683D-4379-9845-4BE3CE9678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CD3A8E5-61DB-435A-8FB0-8D98118509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85E61D-285A-4AB1-B5C7-8AFD98EC5F8B}" type="datetime1">
              <a:rPr lang="zh-CN" altLang="en-US" smtClean="0"/>
              <a:t>2021/6/23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C360022-1A40-41FB-957D-31A4B119F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A65A5FF-17B5-48AC-B0BE-44BEC98FA8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15649-C9ED-48C8-A5FE-B1B2A0DC99F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87559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6B75503-AC14-4CA8-8A3E-F10A0395A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8A0C8BD3-4529-4DB7-B160-6E9A95436DB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4F8D480-8A10-4321-A512-677E1AD709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F37424E-AD07-4A44-A940-72A87D874B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52528-68F4-4BDD-9AF5-62258A6697AC}" type="datetime1">
              <a:rPr lang="zh-CN" altLang="en-US" smtClean="0"/>
              <a:t>2021/6/23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BFE566C-7ECB-4C3A-BC06-2253C9507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5E06D41-B1FD-41F5-A0CA-1AE3EF8447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15649-C9ED-48C8-A5FE-B1B2A0DC99F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32237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533E50EA-A26C-429E-B64B-0F2D5FA51D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0EBD67C-9A0B-4C08-9EA0-EFAB889FF7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B9342EC-9BA2-4198-9F86-164AA3914C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3B85F5-3EDF-40E4-8815-239FD04CD847}" type="datetime1">
              <a:rPr lang="zh-CN" altLang="en-US" smtClean="0"/>
              <a:t>2021/6/23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0D514EF-3B26-42F9-BEDB-AAD1DADB24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3E4A182-F470-4ADB-8B54-1BCA99F46C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D15649-C9ED-48C8-A5FE-B1B2A0DC99F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84468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ziyan-wang.github.io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s://ziyan-wang.github.io/" TargetMode="Externa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ziyan-wang.github.io/" TargetMode="Externa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EDDE056-9138-4667-A11C-C0F6A95AA1A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zh-CN" altLang="en-US" sz="4000" dirty="0"/>
              <a:t>智能合约动态验证</a:t>
            </a:r>
            <a:br>
              <a:rPr lang="en-US" altLang="zh-CN" sz="3200" dirty="0"/>
            </a:br>
            <a:r>
              <a:rPr lang="en-US" altLang="zh-CN" sz="3200" dirty="0"/>
              <a:t>Securing Smart Contract with Runtime Validation</a:t>
            </a:r>
            <a:br>
              <a:rPr lang="en-US" altLang="zh-CN" sz="3200" dirty="0"/>
            </a:br>
            <a:endParaRPr lang="zh-CN" altLang="en-US" sz="3200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2C6C84F-51FF-4D9A-A483-D0692B66A4F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r"/>
            <a:r>
              <a:rPr lang="en-US" altLang="zh-CN" sz="2000" dirty="0" err="1"/>
              <a:t>Ao</a:t>
            </a:r>
            <a:r>
              <a:rPr lang="en-US" altLang="zh-CN" sz="2000" dirty="0"/>
              <a:t> Li, </a:t>
            </a:r>
            <a:r>
              <a:rPr lang="en-US" altLang="zh-CN" sz="2000" dirty="0" err="1"/>
              <a:t>Jemin</a:t>
            </a:r>
            <a:r>
              <a:rPr lang="en-US" altLang="zh-CN" sz="2000" dirty="0"/>
              <a:t> Andrew Choi, Fan Long - University of Toronto</a:t>
            </a:r>
          </a:p>
          <a:p>
            <a:pPr algn="r"/>
            <a:r>
              <a:rPr lang="zh-CN" altLang="en-US" sz="2000" dirty="0"/>
              <a:t>王子彦</a:t>
            </a:r>
            <a:endParaRPr lang="en-US" altLang="zh-CN" sz="2000" dirty="0"/>
          </a:p>
          <a:p>
            <a:pPr algn="r"/>
            <a:r>
              <a:rPr lang="en-US" altLang="zh-CN" sz="2000" dirty="0">
                <a:hlinkClick r:id="rId2"/>
              </a:rPr>
              <a:t>ziyan-wang.github.io</a:t>
            </a:r>
            <a:endParaRPr lang="en-US" altLang="zh-CN" sz="2000" dirty="0"/>
          </a:p>
          <a:p>
            <a:pPr algn="r"/>
            <a:r>
              <a:rPr lang="en-US" altLang="zh-CN" sz="2000" dirty="0"/>
              <a:t>2021/06/24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BA5A723-7CCC-41A0-92D0-F3457EC3AB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15649-C9ED-48C8-A5FE-B1B2A0DC99FC}" type="slidenum">
              <a:rPr lang="zh-CN" altLang="en-US" smtClean="0"/>
              <a:t>1</a:t>
            </a:fld>
            <a:endParaRPr lang="zh-CN" altLang="en-US"/>
          </a:p>
        </p:txBody>
      </p:sp>
      <p:pic>
        <p:nvPicPr>
          <p:cNvPr id="11" name="图片 10">
            <a:hlinkClick r:id="rId2"/>
            <a:extLst>
              <a:ext uri="{FF2B5EF4-FFF2-40B4-BE49-F238E27FC236}">
                <a16:creationId xmlns:a16="http://schemas.microsoft.com/office/drawing/2014/main" id="{A34D6773-9B35-4574-846D-B777D3F31C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70239" y="136525"/>
            <a:ext cx="1121761" cy="1085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0133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157025C-3E57-4536-AFC5-91C304221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401EEEE-F9CA-4816-B5CD-1533347B7B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5">
            <a:extLst>
              <a:ext uri="{FF2B5EF4-FFF2-40B4-BE49-F238E27FC236}">
                <a16:creationId xmlns:a16="http://schemas.microsoft.com/office/drawing/2014/main" id="{F0B614AF-27F1-4BA9-8C43-DD4871BA53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5755" y="64452"/>
            <a:ext cx="9000490" cy="6729095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962DDC95-6BB6-4878-B326-DD393E471DBA}"/>
              </a:ext>
            </a:extLst>
          </p:cNvPr>
          <p:cNvSpPr/>
          <p:nvPr/>
        </p:nvSpPr>
        <p:spPr>
          <a:xfrm>
            <a:off x="1595755" y="290739"/>
            <a:ext cx="6894195" cy="763905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5987D26-8B49-40D2-B5BE-88ECF5A965E2}"/>
              </a:ext>
            </a:extLst>
          </p:cNvPr>
          <p:cNvSpPr/>
          <p:nvPr/>
        </p:nvSpPr>
        <p:spPr>
          <a:xfrm>
            <a:off x="1976755" y="4606925"/>
            <a:ext cx="7477488" cy="1704975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AC5E2A87-58AD-4CD5-B78F-2F2A4AA2EC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9656" y="2581807"/>
            <a:ext cx="2901948" cy="1072989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45378A20-D61D-401E-A6CE-57A30B61F54D}"/>
              </a:ext>
            </a:extLst>
          </p:cNvPr>
          <p:cNvSpPr txBox="1"/>
          <p:nvPr/>
        </p:nvSpPr>
        <p:spPr>
          <a:xfrm>
            <a:off x="9187543" y="6596390"/>
            <a:ext cx="300445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050" dirty="0">
                <a:solidFill>
                  <a:schemeClr val="bg1">
                    <a:lumMod val="75000"/>
                  </a:schemeClr>
                </a:solidFill>
              </a:rPr>
              <a:t>来源：南京大学李樾老师软件分析课件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9BED15D6-D9B9-409B-B9C3-FB622C50E1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3327" y="3874483"/>
            <a:ext cx="2908044" cy="1072989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BBF0E22F-11E7-4EEE-926E-62C6F97F1E0F}"/>
              </a:ext>
            </a:extLst>
          </p:cNvPr>
          <p:cNvSpPr txBox="1"/>
          <p:nvPr/>
        </p:nvSpPr>
        <p:spPr>
          <a:xfrm>
            <a:off x="7958637" y="4469860"/>
            <a:ext cx="2128520" cy="383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900"/>
              <a:t>... ...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DB77E7BD-37F9-4122-AA4A-9FCBF7ABD2B3}"/>
              </a:ext>
            </a:extLst>
          </p:cNvPr>
          <p:cNvSpPr txBox="1"/>
          <p:nvPr/>
        </p:nvSpPr>
        <p:spPr>
          <a:xfrm>
            <a:off x="7596052" y="4346035"/>
            <a:ext cx="35115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/>
              <a:t>·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7D29245-DB01-44B0-9F73-CA06516FB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15649-C9ED-48C8-A5FE-B1B2A0DC99FC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60752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157025C-3E57-4536-AFC5-91C304221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401EEEE-F9CA-4816-B5CD-1533347B7B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5">
            <a:extLst>
              <a:ext uri="{FF2B5EF4-FFF2-40B4-BE49-F238E27FC236}">
                <a16:creationId xmlns:a16="http://schemas.microsoft.com/office/drawing/2014/main" id="{F0B614AF-27F1-4BA9-8C43-DD4871BA53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5755" y="64452"/>
            <a:ext cx="9000490" cy="6729095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962DDC95-6BB6-4878-B326-DD393E471DBA}"/>
              </a:ext>
            </a:extLst>
          </p:cNvPr>
          <p:cNvSpPr/>
          <p:nvPr/>
        </p:nvSpPr>
        <p:spPr>
          <a:xfrm>
            <a:off x="1595755" y="290739"/>
            <a:ext cx="6894195" cy="763905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5378A20-D61D-401E-A6CE-57A30B61F54D}"/>
              </a:ext>
            </a:extLst>
          </p:cNvPr>
          <p:cNvSpPr txBox="1"/>
          <p:nvPr/>
        </p:nvSpPr>
        <p:spPr>
          <a:xfrm>
            <a:off x="9187543" y="6596390"/>
            <a:ext cx="300445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050" dirty="0">
                <a:solidFill>
                  <a:schemeClr val="bg1">
                    <a:lumMod val="75000"/>
                  </a:schemeClr>
                </a:solidFill>
              </a:rPr>
              <a:t>来源：南京大学李樾老师软件分析课件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A3DC4A5A-AF2E-4152-97A2-E0AE67E07E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9656" y="2581807"/>
            <a:ext cx="2901948" cy="1072989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8F924ECB-EFDA-4B33-8E28-C116E44EF8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3327" y="3874483"/>
            <a:ext cx="2908044" cy="1072989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09CD82A1-4C65-4B01-9C90-02E28B0578E3}"/>
              </a:ext>
            </a:extLst>
          </p:cNvPr>
          <p:cNvSpPr txBox="1"/>
          <p:nvPr/>
        </p:nvSpPr>
        <p:spPr>
          <a:xfrm>
            <a:off x="7958637" y="4469860"/>
            <a:ext cx="2128520" cy="383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900"/>
              <a:t>... ...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C99618E7-9FAC-4883-88CE-1FD3433DD627}"/>
              </a:ext>
            </a:extLst>
          </p:cNvPr>
          <p:cNvSpPr txBox="1"/>
          <p:nvPr/>
        </p:nvSpPr>
        <p:spPr>
          <a:xfrm>
            <a:off x="7596052" y="4346035"/>
            <a:ext cx="35115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/>
              <a:t>·</a:t>
            </a: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AFFCF247-562D-4DEB-888E-7BD5471324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15649-C9ED-48C8-A5FE-B1B2A0DC99FC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9359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157025C-3E57-4536-AFC5-91C304221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401EEEE-F9CA-4816-B5CD-1533347B7B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5">
            <a:extLst>
              <a:ext uri="{FF2B5EF4-FFF2-40B4-BE49-F238E27FC236}">
                <a16:creationId xmlns:a16="http://schemas.microsoft.com/office/drawing/2014/main" id="{F0B614AF-27F1-4BA9-8C43-DD4871BA53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5755" y="64452"/>
            <a:ext cx="9000490" cy="6729095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962DDC95-6BB6-4878-B326-DD393E471DBA}"/>
              </a:ext>
            </a:extLst>
          </p:cNvPr>
          <p:cNvSpPr/>
          <p:nvPr/>
        </p:nvSpPr>
        <p:spPr>
          <a:xfrm>
            <a:off x="1595755" y="290739"/>
            <a:ext cx="6894195" cy="763905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5378A20-D61D-401E-A6CE-57A30B61F54D}"/>
              </a:ext>
            </a:extLst>
          </p:cNvPr>
          <p:cNvSpPr txBox="1"/>
          <p:nvPr/>
        </p:nvSpPr>
        <p:spPr>
          <a:xfrm>
            <a:off x="9187543" y="6596390"/>
            <a:ext cx="300445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050" dirty="0">
                <a:solidFill>
                  <a:schemeClr val="bg1">
                    <a:lumMod val="75000"/>
                  </a:schemeClr>
                </a:solidFill>
              </a:rPr>
              <a:t>来源：南京大学李樾老师软件分析课件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A3DC4A5A-AF2E-4152-97A2-E0AE67E07E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9656" y="2581807"/>
            <a:ext cx="2901948" cy="1072989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8F924ECB-EFDA-4B33-8E28-C116E44EF8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3327" y="3874483"/>
            <a:ext cx="2908044" cy="1072989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09CD82A1-4C65-4B01-9C90-02E28B0578E3}"/>
              </a:ext>
            </a:extLst>
          </p:cNvPr>
          <p:cNvSpPr txBox="1"/>
          <p:nvPr/>
        </p:nvSpPr>
        <p:spPr>
          <a:xfrm>
            <a:off x="7958637" y="4469860"/>
            <a:ext cx="2128520" cy="383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900"/>
              <a:t>... ...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C99618E7-9FAC-4883-88CE-1FD3433DD627}"/>
              </a:ext>
            </a:extLst>
          </p:cNvPr>
          <p:cNvSpPr txBox="1"/>
          <p:nvPr/>
        </p:nvSpPr>
        <p:spPr>
          <a:xfrm>
            <a:off x="7596052" y="4346035"/>
            <a:ext cx="35115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/>
              <a:t>·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D2EA731-E56D-4291-BCC7-2AF176BE2E09}"/>
              </a:ext>
            </a:extLst>
          </p:cNvPr>
          <p:cNvSpPr/>
          <p:nvPr/>
        </p:nvSpPr>
        <p:spPr>
          <a:xfrm>
            <a:off x="7596052" y="4131129"/>
            <a:ext cx="2685552" cy="383540"/>
          </a:xfrm>
          <a:prstGeom prst="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2DF6ED71-29CF-4505-92E2-824FC52DA5B8}"/>
              </a:ext>
            </a:extLst>
          </p:cNvPr>
          <p:cNvSpPr/>
          <p:nvPr/>
        </p:nvSpPr>
        <p:spPr>
          <a:xfrm>
            <a:off x="7596052" y="3289199"/>
            <a:ext cx="2685552" cy="383540"/>
          </a:xfrm>
          <a:prstGeom prst="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BEBB4CB5-3F0D-46F1-9ECF-6BE4954324C5}"/>
              </a:ext>
            </a:extLst>
          </p:cNvPr>
          <p:cNvSpPr/>
          <p:nvPr/>
        </p:nvSpPr>
        <p:spPr>
          <a:xfrm>
            <a:off x="7596052" y="2877742"/>
            <a:ext cx="2685552" cy="383540"/>
          </a:xfrm>
          <a:prstGeom prst="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49859D6-56C8-4238-B4E5-BE4158EE3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15649-C9ED-48C8-A5FE-B1B2A0DC99FC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47327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157025C-3E57-4536-AFC5-91C304221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401EEEE-F9CA-4816-B5CD-1533347B7B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5">
            <a:extLst>
              <a:ext uri="{FF2B5EF4-FFF2-40B4-BE49-F238E27FC236}">
                <a16:creationId xmlns:a16="http://schemas.microsoft.com/office/drawing/2014/main" id="{F0B614AF-27F1-4BA9-8C43-DD4871BA53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5755" y="64452"/>
            <a:ext cx="9000490" cy="6729095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962DDC95-6BB6-4878-B326-DD393E471DBA}"/>
              </a:ext>
            </a:extLst>
          </p:cNvPr>
          <p:cNvSpPr/>
          <p:nvPr/>
        </p:nvSpPr>
        <p:spPr>
          <a:xfrm>
            <a:off x="1595755" y="290739"/>
            <a:ext cx="6894195" cy="763905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5378A20-D61D-401E-A6CE-57A30B61F54D}"/>
              </a:ext>
            </a:extLst>
          </p:cNvPr>
          <p:cNvSpPr txBox="1"/>
          <p:nvPr/>
        </p:nvSpPr>
        <p:spPr>
          <a:xfrm>
            <a:off x="9187543" y="6596390"/>
            <a:ext cx="300445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050" dirty="0">
                <a:solidFill>
                  <a:schemeClr val="bg1">
                    <a:lumMod val="75000"/>
                  </a:schemeClr>
                </a:solidFill>
              </a:rPr>
              <a:t>来源：南京大学李樾老师软件分析课件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A3DC4A5A-AF2E-4152-97A2-E0AE67E07E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9656" y="2581807"/>
            <a:ext cx="2901948" cy="1072989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8F924ECB-EFDA-4B33-8E28-C116E44EF8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3327" y="3874483"/>
            <a:ext cx="2908044" cy="1072989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09CD82A1-4C65-4B01-9C90-02E28B0578E3}"/>
              </a:ext>
            </a:extLst>
          </p:cNvPr>
          <p:cNvSpPr txBox="1"/>
          <p:nvPr/>
        </p:nvSpPr>
        <p:spPr>
          <a:xfrm>
            <a:off x="7958637" y="4469860"/>
            <a:ext cx="2128520" cy="383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900"/>
              <a:t>... ...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C99618E7-9FAC-4883-88CE-1FD3433DD627}"/>
              </a:ext>
            </a:extLst>
          </p:cNvPr>
          <p:cNvSpPr txBox="1"/>
          <p:nvPr/>
        </p:nvSpPr>
        <p:spPr>
          <a:xfrm>
            <a:off x="7596052" y="4346035"/>
            <a:ext cx="35115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/>
              <a:t>·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D2EA731-E56D-4291-BCC7-2AF176BE2E09}"/>
              </a:ext>
            </a:extLst>
          </p:cNvPr>
          <p:cNvSpPr/>
          <p:nvPr/>
        </p:nvSpPr>
        <p:spPr>
          <a:xfrm>
            <a:off x="7596052" y="4131129"/>
            <a:ext cx="2685552" cy="383540"/>
          </a:xfrm>
          <a:prstGeom prst="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DA72DDC-74BF-4C8B-B709-58BA8EA2F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15649-C9ED-48C8-A5FE-B1B2A0DC99FC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25698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0202A3-96DF-4256-8087-42878A4E7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388549EB-326E-4CD5-B6CE-B03DB7EDC9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95425" y="2158206"/>
            <a:ext cx="9201150" cy="3686175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0CF3CFA8-FEAF-405A-B3A6-DC49BA9D4F51}"/>
              </a:ext>
            </a:extLst>
          </p:cNvPr>
          <p:cNvSpPr/>
          <p:nvPr/>
        </p:nvSpPr>
        <p:spPr>
          <a:xfrm>
            <a:off x="2041071" y="4718957"/>
            <a:ext cx="555172" cy="424543"/>
          </a:xfrm>
          <a:prstGeom prst="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2132EE53-FCEC-4BE9-B6D0-C4D3818B4A8C}"/>
              </a:ext>
            </a:extLst>
          </p:cNvPr>
          <p:cNvCxnSpPr/>
          <p:nvPr/>
        </p:nvCxnSpPr>
        <p:spPr>
          <a:xfrm>
            <a:off x="838200" y="4980214"/>
            <a:ext cx="6572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9C52B25A-1416-4041-B564-9260DE5BE1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15649-C9ED-48C8-A5FE-B1B2A0DC99FC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81231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6772" y="1690688"/>
            <a:ext cx="5418455" cy="399224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单元测试</a:t>
            </a:r>
          </a:p>
        </p:txBody>
      </p:sp>
      <p:sp>
        <p:nvSpPr>
          <p:cNvPr id="3" name="左大括号 2"/>
          <p:cNvSpPr/>
          <p:nvPr/>
        </p:nvSpPr>
        <p:spPr>
          <a:xfrm>
            <a:off x="3286442" y="1876108"/>
            <a:ext cx="75565" cy="160020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左大括号 3"/>
          <p:cNvSpPr/>
          <p:nvPr/>
        </p:nvSpPr>
        <p:spPr>
          <a:xfrm>
            <a:off x="3285807" y="3860483"/>
            <a:ext cx="76200" cy="182245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2887662" y="2025333"/>
            <a:ext cx="398145" cy="130175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zh-CN" altLang="en-US" sz="1400">
                <a:solidFill>
                  <a:schemeClr val="accent5"/>
                </a:solidFill>
              </a:rPr>
              <a:t>主程序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2887662" y="4120833"/>
            <a:ext cx="398145" cy="130175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zh-CN" altLang="en-US" sz="1400">
                <a:solidFill>
                  <a:schemeClr val="accent5"/>
                </a:solidFill>
              </a:rPr>
              <a:t>测试程序</a:t>
            </a:r>
          </a:p>
        </p:txBody>
      </p:sp>
      <p:sp>
        <p:nvSpPr>
          <p:cNvPr id="14" name="矩形 13"/>
          <p:cNvSpPr/>
          <p:nvPr/>
        </p:nvSpPr>
        <p:spPr>
          <a:xfrm>
            <a:off x="4936807" y="4578033"/>
            <a:ext cx="2859405" cy="564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灯片编号占位符 14">
            <a:extLst>
              <a:ext uri="{FF2B5EF4-FFF2-40B4-BE49-F238E27FC236}">
                <a16:creationId xmlns:a16="http://schemas.microsoft.com/office/drawing/2014/main" id="{7321B84E-B5EF-4AD6-B692-86A0588AC0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15649-C9ED-48C8-A5FE-B1B2A0DC99FC}" type="slidenum">
              <a:rPr lang="zh-CN" altLang="en-US" smtClean="0"/>
              <a:t>15</a:t>
            </a:fld>
            <a:endParaRPr lang="zh-CN" alt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418371-4CC3-4A02-90AE-98802B42A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测试的局限性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593C634-87F4-44AB-8ECB-E41E4B5CE0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1972 </a:t>
            </a:r>
            <a:r>
              <a:rPr lang="zh-CN" altLang="en-US" dirty="0"/>
              <a:t>年的图灵奖得主 </a:t>
            </a:r>
            <a:r>
              <a:rPr lang="en-US" altLang="zh-CN" dirty="0" err="1"/>
              <a:t>Edsger</a:t>
            </a:r>
            <a:r>
              <a:rPr lang="en-US" altLang="zh-CN" dirty="0"/>
              <a:t> </a:t>
            </a:r>
            <a:r>
              <a:rPr lang="en-US" altLang="zh-CN" dirty="0" err="1"/>
              <a:t>Wybe</a:t>
            </a:r>
            <a:r>
              <a:rPr lang="en-US" altLang="zh-CN" dirty="0"/>
              <a:t> Dijkstra </a:t>
            </a:r>
            <a:r>
              <a:rPr lang="zh-CN" altLang="en-US" dirty="0"/>
              <a:t>说道：“</a:t>
            </a:r>
            <a:r>
              <a:rPr lang="en-US" altLang="zh-CN" dirty="0"/>
              <a:t>Program testing can be used to show the presence of bugs, but never to show their absence! ”</a:t>
            </a:r>
            <a:r>
              <a:rPr lang="zh-CN" altLang="en-US" dirty="0"/>
              <a:t>，即测试只能表明程序中存在错误，而不能表明程序中没有错误。除非对程序进行的测试能够穷尽所有可能的场景，否则传统的测试手段无法完全保证系统的安全可靠。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C8DA4E5-6B48-4593-ADAD-19B9CF711C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15649-C9ED-48C8-A5FE-B1B2A0DC99FC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41094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418371-4CC3-4A02-90AE-98802B42A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测试的局限性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593C634-87F4-44AB-8ECB-E41E4B5CE0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1972 </a:t>
            </a:r>
            <a:r>
              <a:rPr lang="zh-CN" altLang="en-US" dirty="0"/>
              <a:t>年的图灵奖得主 </a:t>
            </a:r>
            <a:r>
              <a:rPr lang="en-US" altLang="zh-CN" dirty="0" err="1"/>
              <a:t>Edsger</a:t>
            </a:r>
            <a:r>
              <a:rPr lang="en-US" altLang="zh-CN" dirty="0"/>
              <a:t> </a:t>
            </a:r>
            <a:r>
              <a:rPr lang="en-US" altLang="zh-CN" dirty="0" err="1"/>
              <a:t>Wybe</a:t>
            </a:r>
            <a:r>
              <a:rPr lang="en-US" altLang="zh-CN" dirty="0"/>
              <a:t> Dijkstra </a:t>
            </a:r>
            <a:r>
              <a:rPr lang="zh-CN" altLang="en-US" dirty="0"/>
              <a:t>说道：“</a:t>
            </a:r>
            <a:r>
              <a:rPr lang="en-US" altLang="zh-CN" dirty="0"/>
              <a:t>Program testing can be used to show the presence of bugs, but never to show their absence! ”</a:t>
            </a:r>
            <a:r>
              <a:rPr lang="zh-CN" altLang="en-US" dirty="0"/>
              <a:t>，即测试只能表明程序中存在错误，而不能表明程序中没有错误。除非对程序进行的测试能够穷尽所有可能的场景，否则传统的测试手段无法完全保证系统的安全可靠。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F0538C6-AF9D-4C3F-B8F9-5B8C9907B73F}"/>
              </a:ext>
            </a:extLst>
          </p:cNvPr>
          <p:cNvSpPr txBox="1"/>
          <p:nvPr/>
        </p:nvSpPr>
        <p:spPr>
          <a:xfrm>
            <a:off x="1246414" y="4506685"/>
            <a:ext cx="794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int a;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40CEB6C-50CE-41D0-A855-AA4708D21DF4}"/>
              </a:ext>
            </a:extLst>
          </p:cNvPr>
          <p:cNvSpPr txBox="1"/>
          <p:nvPr/>
        </p:nvSpPr>
        <p:spPr>
          <a:xfrm>
            <a:off x="2966357" y="4506685"/>
            <a:ext cx="5089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[-2147483648, 2147483647]  42</a:t>
            </a:r>
            <a:r>
              <a:rPr lang="zh-CN" altLang="en-US" dirty="0"/>
              <a:t>亿个数</a:t>
            </a:r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12D7F553-8673-4085-A26F-7828F4B4A8FB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>
            <a:off x="2041071" y="4691351"/>
            <a:ext cx="92528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A770CF0-8D49-46BD-9605-6807F1BB2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15649-C9ED-48C8-A5FE-B1B2A0DC99FC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25411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418371-4CC3-4A02-90AE-98802B42A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测试的局限性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593C634-87F4-44AB-8ECB-E41E4B5CE0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1972 </a:t>
            </a:r>
            <a:r>
              <a:rPr lang="zh-CN" altLang="en-US" dirty="0"/>
              <a:t>年的图灵奖得主 </a:t>
            </a:r>
            <a:r>
              <a:rPr lang="en-US" altLang="zh-CN" dirty="0" err="1"/>
              <a:t>Edsger</a:t>
            </a:r>
            <a:r>
              <a:rPr lang="en-US" altLang="zh-CN" dirty="0"/>
              <a:t> </a:t>
            </a:r>
            <a:r>
              <a:rPr lang="en-US" altLang="zh-CN" dirty="0" err="1"/>
              <a:t>Wybe</a:t>
            </a:r>
            <a:r>
              <a:rPr lang="en-US" altLang="zh-CN" dirty="0"/>
              <a:t> Dijkstra </a:t>
            </a:r>
            <a:r>
              <a:rPr lang="zh-CN" altLang="en-US" dirty="0"/>
              <a:t>说道：“</a:t>
            </a:r>
            <a:r>
              <a:rPr lang="en-US" altLang="zh-CN" dirty="0"/>
              <a:t>Program testing can be used to show the presence of bugs, but never to show their absence! ”</a:t>
            </a:r>
            <a:r>
              <a:rPr lang="zh-CN" altLang="en-US" dirty="0"/>
              <a:t>，即测试只能表明程序中存在错误，而不能表明程序中没有错误。除非对程序进行的测试能够穷尽所有可能的场景，否则传统的测试手段无法完全保证系统的安全可靠。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F0538C6-AF9D-4C3F-B8F9-5B8C9907B73F}"/>
              </a:ext>
            </a:extLst>
          </p:cNvPr>
          <p:cNvSpPr txBox="1"/>
          <p:nvPr/>
        </p:nvSpPr>
        <p:spPr>
          <a:xfrm>
            <a:off x="1246414" y="4506685"/>
            <a:ext cx="794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int a;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40CEB6C-50CE-41D0-A855-AA4708D21DF4}"/>
              </a:ext>
            </a:extLst>
          </p:cNvPr>
          <p:cNvSpPr txBox="1"/>
          <p:nvPr/>
        </p:nvSpPr>
        <p:spPr>
          <a:xfrm>
            <a:off x="2966357" y="4506685"/>
            <a:ext cx="5089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[-2147483648, 2147483647]  42</a:t>
            </a:r>
            <a:r>
              <a:rPr lang="zh-CN" altLang="en-US" dirty="0"/>
              <a:t>亿个数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15ABF5D-C4B4-438B-9544-1EE95DA2104C}"/>
              </a:ext>
            </a:extLst>
          </p:cNvPr>
          <p:cNvSpPr txBox="1"/>
          <p:nvPr/>
        </p:nvSpPr>
        <p:spPr>
          <a:xfrm>
            <a:off x="1246415" y="4972492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int a, b;</a:t>
            </a:r>
            <a:endParaRPr lang="zh-CN" altLang="en-US" dirty="0"/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12D7F553-8673-4085-A26F-7828F4B4A8FB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>
            <a:off x="2041071" y="4691351"/>
            <a:ext cx="92528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8777699C-956D-49A9-BF6B-80E75207A948}"/>
              </a:ext>
            </a:extLst>
          </p:cNvPr>
          <p:cNvSpPr txBox="1"/>
          <p:nvPr/>
        </p:nvSpPr>
        <p:spPr>
          <a:xfrm>
            <a:off x="2966357" y="4974873"/>
            <a:ext cx="3129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(42</a:t>
            </a:r>
            <a:r>
              <a:rPr lang="zh-CN" altLang="en-US" dirty="0"/>
              <a:t>亿</a:t>
            </a:r>
            <a:r>
              <a:rPr lang="en-US" altLang="zh-CN" dirty="0"/>
              <a:t>×42</a:t>
            </a:r>
            <a:r>
              <a:rPr lang="zh-CN" altLang="en-US" dirty="0"/>
              <a:t>亿</a:t>
            </a:r>
            <a:r>
              <a:rPr lang="en-US" altLang="zh-CN" dirty="0"/>
              <a:t>)</a:t>
            </a:r>
            <a:r>
              <a:rPr lang="zh-CN" altLang="en-US" dirty="0"/>
              <a:t>个数</a:t>
            </a:r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8FD7D7A3-349C-447A-80AF-3F59958A9EA4}"/>
              </a:ext>
            </a:extLst>
          </p:cNvPr>
          <p:cNvCxnSpPr>
            <a:stCxn id="6" idx="3"/>
            <a:endCxn id="10" idx="1"/>
          </p:cNvCxnSpPr>
          <p:nvPr/>
        </p:nvCxnSpPr>
        <p:spPr>
          <a:xfrm>
            <a:off x="2237015" y="5157158"/>
            <a:ext cx="729342" cy="23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7" name="灯片编号占位符 16">
            <a:extLst>
              <a:ext uri="{FF2B5EF4-FFF2-40B4-BE49-F238E27FC236}">
                <a16:creationId xmlns:a16="http://schemas.microsoft.com/office/drawing/2014/main" id="{82FA6D60-7033-4540-BEB9-0330A3C10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15649-C9ED-48C8-A5FE-B1B2A0DC99FC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74533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E114097-B7E5-4EA5-888F-76B46F4CF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B7D05A2-2F81-48BE-B7B9-5E85D9058C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1028" name="Picture 4" descr="Integrated Air and Missile Defense | Lockheed Martin">
            <a:extLst>
              <a:ext uri="{FF2B5EF4-FFF2-40B4-BE49-F238E27FC236}">
                <a16:creationId xmlns:a16="http://schemas.microsoft.com/office/drawing/2014/main" id="{7A9379A0-47FB-4498-8953-408C26C80C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770" y="160463"/>
            <a:ext cx="5410228" cy="3169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osetta Spacecraft: To Catch a Comet | Space">
            <a:extLst>
              <a:ext uri="{FF2B5EF4-FFF2-40B4-BE49-F238E27FC236}">
                <a16:creationId xmlns:a16="http://schemas.microsoft.com/office/drawing/2014/main" id="{BF775CAE-AD1D-4F7F-9792-38DF449BFE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0254" y="1154763"/>
            <a:ext cx="5801784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Elon Musk Says SpaceX Can Get Its Manned Spacecraft 'Starship' Into Orbit  In Six Months">
            <a:extLst>
              <a:ext uri="{FF2B5EF4-FFF2-40B4-BE49-F238E27FC236}">
                <a16:creationId xmlns:a16="http://schemas.microsoft.com/office/drawing/2014/main" id="{7BE81566-D32F-44A5-BDA5-B05AE73E6D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770" y="3611437"/>
            <a:ext cx="5410228" cy="2984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0FC68648-F3DC-4747-931F-4769CB1435E2}"/>
              </a:ext>
            </a:extLst>
          </p:cNvPr>
          <p:cNvSpPr txBox="1"/>
          <p:nvPr/>
        </p:nvSpPr>
        <p:spPr>
          <a:xfrm>
            <a:off x="9187543" y="6596390"/>
            <a:ext cx="300445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050" dirty="0">
                <a:solidFill>
                  <a:schemeClr val="bg1">
                    <a:lumMod val="75000"/>
                  </a:schemeClr>
                </a:solidFill>
              </a:rPr>
              <a:t>来源：</a:t>
            </a:r>
            <a:r>
              <a:rPr lang="en-US" altLang="zh-CN" sz="1050" dirty="0">
                <a:solidFill>
                  <a:schemeClr val="bg1">
                    <a:lumMod val="75000"/>
                  </a:schemeClr>
                </a:solidFill>
              </a:rPr>
              <a:t>Google Images</a:t>
            </a:r>
            <a:endParaRPr lang="zh-CN" altLang="en-US" sz="105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A8255E2-716C-46FA-87F9-9ED8BEC0FD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15649-C9ED-48C8-A5FE-B1B2A0DC99FC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43730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37F67B-B453-4EDB-B00C-6A4228640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王子彦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E465098-8D4D-4E7C-9F57-CAFFE151A1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研一</a:t>
            </a:r>
            <a:r>
              <a:rPr lang="en-US" altLang="zh-CN" dirty="0"/>
              <a:t>@</a:t>
            </a:r>
            <a:r>
              <a:rPr lang="en-US" altLang="zh-CN" dirty="0" err="1"/>
              <a:t>InPlusLab</a:t>
            </a:r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8795B37-E4B7-4C43-8927-D84549CBAE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15649-C9ED-48C8-A5FE-B1B2A0DC99FC}" type="slidenum">
              <a:rPr lang="zh-CN" altLang="en-US" smtClean="0"/>
              <a:t>2</a:t>
            </a:fld>
            <a:endParaRPr lang="zh-CN" altLang="en-US"/>
          </a:p>
        </p:txBody>
      </p:sp>
      <p:graphicFrame>
        <p:nvGraphicFramePr>
          <p:cNvPr id="5" name="图示 4">
            <a:extLst>
              <a:ext uri="{FF2B5EF4-FFF2-40B4-BE49-F238E27FC236}">
                <a16:creationId xmlns:a16="http://schemas.microsoft.com/office/drawing/2014/main" id="{22E93E49-DC92-4A8E-80A4-ABDAD7E49C3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16780958"/>
              </p:ext>
            </p:extLst>
          </p:nvPr>
        </p:nvGraphicFramePr>
        <p:xfrm>
          <a:off x="3995489" y="2119139"/>
          <a:ext cx="4201021" cy="26197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338663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157025C-3E57-4536-AFC5-91C304221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401EEEE-F9CA-4816-B5CD-1533347B7B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内容占位符 5">
            <a:extLst>
              <a:ext uri="{FF2B5EF4-FFF2-40B4-BE49-F238E27FC236}">
                <a16:creationId xmlns:a16="http://schemas.microsoft.com/office/drawing/2014/main" id="{F0B614AF-27F1-4BA9-8C43-DD4871BA53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5755" y="64452"/>
            <a:ext cx="9000490" cy="6729095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962DDC95-6BB6-4878-B326-DD393E471DBA}"/>
              </a:ext>
            </a:extLst>
          </p:cNvPr>
          <p:cNvSpPr/>
          <p:nvPr/>
        </p:nvSpPr>
        <p:spPr>
          <a:xfrm>
            <a:off x="1595755" y="290739"/>
            <a:ext cx="6894195" cy="763905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5378A20-D61D-401E-A6CE-57A30B61F54D}"/>
              </a:ext>
            </a:extLst>
          </p:cNvPr>
          <p:cNvSpPr txBox="1"/>
          <p:nvPr/>
        </p:nvSpPr>
        <p:spPr>
          <a:xfrm>
            <a:off x="9187543" y="6596390"/>
            <a:ext cx="300445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050" dirty="0">
                <a:solidFill>
                  <a:schemeClr val="bg1">
                    <a:lumMod val="75000"/>
                  </a:schemeClr>
                </a:solidFill>
              </a:rPr>
              <a:t>来源：南京大学李樾老师软件分析课件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A3DC4A5A-AF2E-4152-97A2-E0AE67E07E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9656" y="2581807"/>
            <a:ext cx="2901948" cy="1072989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8F924ECB-EFDA-4B33-8E28-C116E44EF8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3327" y="3874483"/>
            <a:ext cx="2908044" cy="1072989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09CD82A1-4C65-4B01-9C90-02E28B0578E3}"/>
              </a:ext>
            </a:extLst>
          </p:cNvPr>
          <p:cNvSpPr txBox="1"/>
          <p:nvPr/>
        </p:nvSpPr>
        <p:spPr>
          <a:xfrm>
            <a:off x="7958637" y="4469860"/>
            <a:ext cx="2128520" cy="383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900"/>
              <a:t>... ...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C99618E7-9FAC-4883-88CE-1FD3433DD627}"/>
              </a:ext>
            </a:extLst>
          </p:cNvPr>
          <p:cNvSpPr txBox="1"/>
          <p:nvPr/>
        </p:nvSpPr>
        <p:spPr>
          <a:xfrm>
            <a:off x="7596052" y="4346035"/>
            <a:ext cx="35115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/>
              <a:t>·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D2EA731-E56D-4291-BCC7-2AF176BE2E09}"/>
              </a:ext>
            </a:extLst>
          </p:cNvPr>
          <p:cNvSpPr/>
          <p:nvPr/>
        </p:nvSpPr>
        <p:spPr>
          <a:xfrm>
            <a:off x="7596052" y="2850482"/>
            <a:ext cx="2685552" cy="407417"/>
          </a:xfrm>
          <a:prstGeom prst="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530F050-C36B-4884-A428-9AEFE80352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15649-C9ED-48C8-A5FE-B1B2A0DC99FC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38751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静态分析可以回答的问题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程序会发生空指针异常吗？</a:t>
            </a:r>
          </a:p>
          <a:p>
            <a:r>
              <a:rPr lang="zh-CN" altLang="en-US" dirty="0"/>
              <a:t>程序中的类型转换都正确吗？</a:t>
            </a:r>
          </a:p>
          <a:p>
            <a:r>
              <a:rPr lang="zh-CN" altLang="en-US" dirty="0"/>
              <a:t>程序中的</a:t>
            </a:r>
            <a:r>
              <a:rPr lang="en-US" altLang="zh-CN" dirty="0"/>
              <a:t>assert</a:t>
            </a:r>
            <a:r>
              <a:rPr lang="zh-CN" altLang="en-US" dirty="0"/>
              <a:t>语句会执行失败吗？</a:t>
            </a:r>
            <a:endParaRPr lang="en-US" altLang="zh-CN" dirty="0"/>
          </a:p>
          <a:p>
            <a:r>
              <a:rPr lang="en-US" altLang="zh-CN" dirty="0">
                <a:solidFill>
                  <a:schemeClr val="tx1"/>
                </a:solidFill>
              </a:rPr>
              <a:t>...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8FC39BB-BD51-4DA0-B7E4-518DA1683B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15649-C9ED-48C8-A5FE-B1B2A0DC99FC}" type="slidenum">
              <a:rPr lang="zh-CN" altLang="en-US" smtClean="0"/>
              <a:t>21</a:t>
            </a:fld>
            <a:endParaRPr lang="zh-CN" alt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静态分析可以回答的问题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程序会发生空指针异常吗？</a:t>
            </a:r>
          </a:p>
          <a:p>
            <a:r>
              <a:rPr lang="zh-CN" altLang="en-US" dirty="0"/>
              <a:t>程序中的类型转换都正确吗？</a:t>
            </a:r>
          </a:p>
          <a:p>
            <a:r>
              <a:rPr lang="zh-CN" altLang="en-US" dirty="0"/>
              <a:t>程序中的</a:t>
            </a:r>
            <a:r>
              <a:rPr lang="en-US" altLang="zh-CN" dirty="0"/>
              <a:t>assert</a:t>
            </a:r>
            <a:r>
              <a:rPr lang="zh-CN" altLang="en-US" dirty="0"/>
              <a:t>语句会执行失败吗？</a:t>
            </a:r>
            <a:endParaRPr lang="en-US" altLang="zh-CN" dirty="0"/>
          </a:p>
          <a:p>
            <a:endParaRPr lang="zh-CN" altLang="en-US" dirty="0">
              <a:solidFill>
                <a:schemeClr val="tx1"/>
              </a:solidFill>
            </a:endParaRPr>
          </a:p>
          <a:p>
            <a:r>
              <a:rPr lang="zh-CN" altLang="en-US" dirty="0">
                <a:solidFill>
                  <a:schemeClr val="accent5"/>
                </a:solidFill>
              </a:rPr>
              <a:t>完美的分析是不可能的，必然存在假阳性或假阴性</a:t>
            </a:r>
          </a:p>
        </p:txBody>
      </p:sp>
      <p:sp>
        <p:nvSpPr>
          <p:cNvPr id="6" name="右大括号 5">
            <a:extLst>
              <a:ext uri="{FF2B5EF4-FFF2-40B4-BE49-F238E27FC236}">
                <a16:creationId xmlns:a16="http://schemas.microsoft.com/office/drawing/2014/main" id="{BABB7C4D-693E-40B9-9BBB-F118F5674E77}"/>
              </a:ext>
            </a:extLst>
          </p:cNvPr>
          <p:cNvSpPr/>
          <p:nvPr/>
        </p:nvSpPr>
        <p:spPr>
          <a:xfrm>
            <a:off x="6897642" y="1690689"/>
            <a:ext cx="578485" cy="173831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FBA2772-3F49-4289-9D2E-61712FDF151D}"/>
              </a:ext>
            </a:extLst>
          </p:cNvPr>
          <p:cNvSpPr txBox="1"/>
          <p:nvPr/>
        </p:nvSpPr>
        <p:spPr>
          <a:xfrm>
            <a:off x="7634968" y="2237265"/>
            <a:ext cx="12731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chemeClr val="accent5"/>
                </a:solidFill>
              </a:rPr>
              <a:t>无法保证回答正确</a:t>
            </a: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B02CC657-53EE-4968-BCE1-F959CCE0A6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15649-C9ED-48C8-A5FE-B1B2A0DC99FC}" type="slidenum">
              <a:rPr lang="zh-CN" altLang="en-US" smtClean="0"/>
              <a:t>22</a:t>
            </a:fld>
            <a:endParaRPr lang="zh-CN" alt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Sound / Complete</a:t>
            </a:r>
          </a:p>
        </p:txBody>
      </p:sp>
      <p:sp>
        <p:nvSpPr>
          <p:cNvPr id="4" name="椭圆 3"/>
          <p:cNvSpPr/>
          <p:nvPr/>
        </p:nvSpPr>
        <p:spPr>
          <a:xfrm>
            <a:off x="3310890" y="2068195"/>
            <a:ext cx="5570220" cy="374015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3435985" y="3137535"/>
            <a:ext cx="3637280" cy="232156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3606800" y="4166870"/>
            <a:ext cx="1978660" cy="1017905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3937635" y="4491990"/>
            <a:ext cx="13169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>
                <a:solidFill>
                  <a:schemeClr val="tx1"/>
                </a:solidFill>
              </a:rPr>
              <a:t>Complete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5222240" y="3669030"/>
            <a:ext cx="11785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>
                <a:solidFill>
                  <a:schemeClr val="tx1"/>
                </a:solidFill>
              </a:rPr>
              <a:t>Truth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6771640" y="2769235"/>
            <a:ext cx="11785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>
                <a:solidFill>
                  <a:schemeClr val="tx1"/>
                </a:solidFill>
              </a:rPr>
              <a:t>Sound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751205" y="2618105"/>
            <a:ext cx="24161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chemeClr val="accent5"/>
                </a:solidFill>
              </a:rPr>
              <a:t>Sound and Complete</a:t>
            </a:r>
          </a:p>
          <a:p>
            <a:r>
              <a:rPr lang="zh-CN" altLang="en-US">
                <a:solidFill>
                  <a:schemeClr val="accent5"/>
                </a:solidFill>
              </a:rPr>
              <a:t>程序的所有可能行为</a:t>
            </a:r>
          </a:p>
        </p:txBody>
      </p:sp>
      <p:cxnSp>
        <p:nvCxnSpPr>
          <p:cNvPr id="11" name="直接箭头连接符 10"/>
          <p:cNvCxnSpPr>
            <a:stCxn id="10" idx="3"/>
          </p:cNvCxnSpPr>
          <p:nvPr/>
        </p:nvCxnSpPr>
        <p:spPr>
          <a:xfrm>
            <a:off x="3167380" y="2940685"/>
            <a:ext cx="1644015" cy="77660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8411210" y="2173605"/>
            <a:ext cx="9759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>
                <a:solidFill>
                  <a:schemeClr val="accent5"/>
                </a:solidFill>
              </a:rPr>
              <a:t>上近似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2540635" y="5090795"/>
            <a:ext cx="9759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>
                <a:solidFill>
                  <a:schemeClr val="accent5"/>
                </a:solidFill>
              </a:rPr>
              <a:t>下近似</a:t>
            </a:r>
          </a:p>
        </p:txBody>
      </p:sp>
      <p:cxnSp>
        <p:nvCxnSpPr>
          <p:cNvPr id="14" name="直接箭头连接符 13"/>
          <p:cNvCxnSpPr>
            <a:stCxn id="13" idx="3"/>
          </p:cNvCxnSpPr>
          <p:nvPr/>
        </p:nvCxnSpPr>
        <p:spPr>
          <a:xfrm flipV="1">
            <a:off x="3516630" y="4897120"/>
            <a:ext cx="461645" cy="3778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>
            <a:stCxn id="12" idx="1"/>
          </p:cNvCxnSpPr>
          <p:nvPr/>
        </p:nvCxnSpPr>
        <p:spPr>
          <a:xfrm flipH="1">
            <a:off x="7887970" y="2357755"/>
            <a:ext cx="523240" cy="37655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8D4F5BE-5927-4599-937F-CB31D9F8B1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15649-C9ED-48C8-A5FE-B1B2A0DC99FC}" type="slidenum">
              <a:rPr lang="zh-CN" altLang="en-US" smtClean="0"/>
              <a:t>23</a:t>
            </a:fld>
            <a:endParaRPr lang="zh-CN" alt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CN"/>
              <a:t>Sound / Complete</a:t>
            </a:r>
          </a:p>
        </p:txBody>
      </p:sp>
      <p:sp>
        <p:nvSpPr>
          <p:cNvPr id="4" name="椭圆 3"/>
          <p:cNvSpPr/>
          <p:nvPr/>
        </p:nvSpPr>
        <p:spPr>
          <a:xfrm>
            <a:off x="3310890" y="2068195"/>
            <a:ext cx="5570220" cy="374015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3435985" y="3137535"/>
            <a:ext cx="3637280" cy="232156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3606800" y="4166870"/>
            <a:ext cx="1978660" cy="1017905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3937635" y="4491990"/>
            <a:ext cx="13169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>
                <a:solidFill>
                  <a:schemeClr val="tx1"/>
                </a:solidFill>
              </a:rPr>
              <a:t>Complete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5222240" y="3669030"/>
            <a:ext cx="11785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>
                <a:solidFill>
                  <a:schemeClr val="tx1"/>
                </a:solidFill>
              </a:rPr>
              <a:t>Truth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6771640" y="2769235"/>
            <a:ext cx="11785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>
                <a:solidFill>
                  <a:schemeClr val="tx1"/>
                </a:solidFill>
              </a:rPr>
              <a:t>Sound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751205" y="2618105"/>
            <a:ext cx="24161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chemeClr val="accent5"/>
                </a:solidFill>
              </a:rPr>
              <a:t>Sound and Complete</a:t>
            </a:r>
          </a:p>
          <a:p>
            <a:r>
              <a:rPr lang="zh-CN" altLang="en-US">
                <a:solidFill>
                  <a:schemeClr val="accent5"/>
                </a:solidFill>
              </a:rPr>
              <a:t>程序的所有可能行为</a:t>
            </a:r>
          </a:p>
        </p:txBody>
      </p:sp>
      <p:cxnSp>
        <p:nvCxnSpPr>
          <p:cNvPr id="11" name="直接箭头连接符 10"/>
          <p:cNvCxnSpPr>
            <a:stCxn id="10" idx="3"/>
          </p:cNvCxnSpPr>
          <p:nvPr/>
        </p:nvCxnSpPr>
        <p:spPr>
          <a:xfrm>
            <a:off x="3167380" y="2940685"/>
            <a:ext cx="1644015" cy="77660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8411210" y="2173605"/>
            <a:ext cx="12763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>
                <a:solidFill>
                  <a:schemeClr val="accent5"/>
                </a:solidFill>
              </a:rPr>
              <a:t>上近似</a:t>
            </a:r>
          </a:p>
          <a:p>
            <a:pPr algn="ctr"/>
            <a:r>
              <a:rPr lang="zh-CN" altLang="en-US">
                <a:solidFill>
                  <a:schemeClr val="accent5"/>
                </a:solidFill>
              </a:rPr>
              <a:t>（假阳性）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2446020" y="4980305"/>
            <a:ext cx="11607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>
                <a:solidFill>
                  <a:schemeClr val="accent5"/>
                </a:solidFill>
              </a:rPr>
              <a:t>下近似</a:t>
            </a:r>
          </a:p>
          <a:p>
            <a:pPr algn="ctr"/>
            <a:r>
              <a:rPr lang="zh-CN" altLang="en-US">
                <a:solidFill>
                  <a:schemeClr val="accent5"/>
                </a:solidFill>
              </a:rPr>
              <a:t>（假阴性）</a:t>
            </a:r>
          </a:p>
        </p:txBody>
      </p:sp>
      <p:cxnSp>
        <p:nvCxnSpPr>
          <p:cNvPr id="14" name="直接箭头连接符 13"/>
          <p:cNvCxnSpPr>
            <a:stCxn id="13" idx="3"/>
          </p:cNvCxnSpPr>
          <p:nvPr/>
        </p:nvCxnSpPr>
        <p:spPr>
          <a:xfrm flipV="1">
            <a:off x="3606800" y="4925060"/>
            <a:ext cx="461645" cy="3778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>
            <a:stCxn id="12" idx="1"/>
          </p:cNvCxnSpPr>
          <p:nvPr/>
        </p:nvCxnSpPr>
        <p:spPr>
          <a:xfrm flipH="1">
            <a:off x="7887970" y="2496185"/>
            <a:ext cx="523240" cy="37655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表格 14"/>
          <p:cNvGraphicFramePr/>
          <p:nvPr>
            <p:custDataLst>
              <p:tags r:id="rId1"/>
            </p:custDataLst>
          </p:nvPr>
        </p:nvGraphicFramePr>
        <p:xfrm>
          <a:off x="5885180" y="4897120"/>
          <a:ext cx="6027420" cy="151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091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091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091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新冠检测结果</a:t>
                      </a:r>
                      <a:r>
                        <a:rPr lang="en-US" altLang="zh-CN"/>
                        <a:t>-&gt;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阳性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阴性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84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Truth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一定患病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一定健康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84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Sound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b="1"/>
                        <a:t>可能患病或健康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一定健康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84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Complete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一定患病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b="1"/>
                        <a:t>可能患病或健康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7" name="文本框 16"/>
          <p:cNvSpPr txBox="1"/>
          <p:nvPr/>
        </p:nvSpPr>
        <p:spPr>
          <a:xfrm>
            <a:off x="11258550" y="4528820"/>
            <a:ext cx="6540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/>
              <a:t>举例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0AB5FA5-C7B2-4EEE-A2AF-D08162A5A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15649-C9ED-48C8-A5FE-B1B2A0DC99FC}" type="slidenum">
              <a:rPr lang="zh-CN" altLang="en-US" smtClean="0"/>
              <a:t>24</a:t>
            </a:fld>
            <a:endParaRPr lang="zh-CN" alt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常用的静态分析技术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1800" b="1">
                <a:solidFill>
                  <a:schemeClr val="accent5"/>
                </a:solidFill>
              </a:rPr>
              <a:t>词法分析</a:t>
            </a:r>
            <a:r>
              <a:rPr lang="zh-CN" altLang="en-US" sz="1800"/>
              <a:t>：从左至右一个字符一个字符的读入源程序，对构成源程序的字符流进行扫描，通过使用正则表达式匹配方法将源代码转换为等价的符号（Token） 流，生成相关符号列表。</a:t>
            </a:r>
          </a:p>
          <a:p>
            <a:r>
              <a:rPr lang="zh-CN" altLang="en-US" sz="1800" b="1">
                <a:solidFill>
                  <a:schemeClr val="accent5"/>
                </a:solidFill>
              </a:rPr>
              <a:t>语法分析</a:t>
            </a:r>
            <a:r>
              <a:rPr lang="zh-CN" altLang="en-US" sz="1800"/>
              <a:t>：判断源程序结构上是否正确，通过使用上下文无关语法将相关符号整理为语法树。</a:t>
            </a:r>
          </a:p>
          <a:p>
            <a:r>
              <a:rPr lang="zh-CN" altLang="en-US" sz="1800" b="1">
                <a:solidFill>
                  <a:schemeClr val="accent5"/>
                </a:solidFill>
              </a:rPr>
              <a:t>抽象语法树分析</a:t>
            </a:r>
            <a:r>
              <a:rPr lang="zh-CN" altLang="en-US" sz="1800"/>
              <a:t>（</a:t>
            </a:r>
            <a:r>
              <a:rPr lang="en-US" altLang="zh-CN" sz="1800"/>
              <a:t>AST</a:t>
            </a:r>
            <a:r>
              <a:rPr lang="zh-CN" altLang="en-US" sz="1800"/>
              <a:t>）：将程序组织成树形结构，树中相关节点代表了程序中的相关代码。</a:t>
            </a:r>
          </a:p>
          <a:p>
            <a:r>
              <a:rPr lang="zh-CN" altLang="en-US" sz="1800" b="1">
                <a:solidFill>
                  <a:schemeClr val="accent5"/>
                </a:solidFill>
              </a:rPr>
              <a:t>语义分析</a:t>
            </a:r>
            <a:r>
              <a:rPr lang="zh-CN" altLang="en-US" sz="1800"/>
              <a:t>：对结构上正确的源程序进行上下文有关性质的审查。</a:t>
            </a:r>
          </a:p>
          <a:p>
            <a:r>
              <a:rPr lang="zh-CN" altLang="en-US" sz="1800" b="1">
                <a:solidFill>
                  <a:schemeClr val="accent5"/>
                </a:solidFill>
              </a:rPr>
              <a:t>控制流分析</a:t>
            </a:r>
            <a:r>
              <a:rPr lang="zh-CN" altLang="en-US" sz="1800"/>
              <a:t>：生成有向控制流图，用节点表示基本代码块，节点间的有向边代表控制流路径，反向边表示可能存在的循环；还可生成函数调用关系图，表示函数间的嵌套关系。</a:t>
            </a:r>
          </a:p>
          <a:p>
            <a:r>
              <a:rPr lang="zh-CN" altLang="en-US" sz="1800" b="1">
                <a:solidFill>
                  <a:schemeClr val="accent5"/>
                </a:solidFill>
              </a:rPr>
              <a:t>数据流分析</a:t>
            </a:r>
            <a:r>
              <a:rPr lang="zh-CN" altLang="en-US" sz="1800"/>
              <a:t>：对控制流图进行遍历，记录变量的初始化点和引用点，保存切片相关数据信息。</a:t>
            </a:r>
          </a:p>
          <a:p>
            <a:r>
              <a:rPr lang="zh-CN" altLang="en-US" sz="1800" b="1">
                <a:solidFill>
                  <a:schemeClr val="accent5"/>
                </a:solidFill>
              </a:rPr>
              <a:t>污点分析</a:t>
            </a:r>
            <a:r>
              <a:rPr lang="zh-CN" altLang="en-US" sz="1800"/>
              <a:t>：基于数据流图，判断源代码中哪些变量可能受到攻击，是验证程序输入、识别代码表达缺陷的关键。</a:t>
            </a:r>
          </a:p>
          <a:p>
            <a:r>
              <a:rPr lang="zh-CN" altLang="en-US" sz="1800" b="1">
                <a:solidFill>
                  <a:schemeClr val="accent5"/>
                </a:solidFill>
              </a:rPr>
              <a:t>无效代码分析</a:t>
            </a:r>
            <a:r>
              <a:rPr lang="zh-CN" altLang="en-US" sz="1800"/>
              <a:t>：根据控制流图可分析孤立的节点部分为无效代码。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32DE938-528C-4480-A53A-3D88EC140D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15649-C9ED-48C8-A5FE-B1B2A0DC99FC}" type="slidenum">
              <a:rPr lang="zh-CN" altLang="en-US" smtClean="0"/>
              <a:t>25</a:t>
            </a:fld>
            <a:endParaRPr lang="zh-CN" alt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157025C-3E57-4536-AFC5-91C304221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401EEEE-F9CA-4816-B5CD-1533347B7B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内容占位符 5">
            <a:extLst>
              <a:ext uri="{FF2B5EF4-FFF2-40B4-BE49-F238E27FC236}">
                <a16:creationId xmlns:a16="http://schemas.microsoft.com/office/drawing/2014/main" id="{F0B614AF-27F1-4BA9-8C43-DD4871BA53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5755" y="64452"/>
            <a:ext cx="9000490" cy="6729095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962DDC95-6BB6-4878-B326-DD393E471DBA}"/>
              </a:ext>
            </a:extLst>
          </p:cNvPr>
          <p:cNvSpPr/>
          <p:nvPr/>
        </p:nvSpPr>
        <p:spPr>
          <a:xfrm>
            <a:off x="1595755" y="290739"/>
            <a:ext cx="6894195" cy="763905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5378A20-D61D-401E-A6CE-57A30B61F54D}"/>
              </a:ext>
            </a:extLst>
          </p:cNvPr>
          <p:cNvSpPr txBox="1"/>
          <p:nvPr/>
        </p:nvSpPr>
        <p:spPr>
          <a:xfrm>
            <a:off x="9187543" y="6596390"/>
            <a:ext cx="300445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050" dirty="0">
                <a:solidFill>
                  <a:schemeClr val="bg1">
                    <a:lumMod val="75000"/>
                  </a:schemeClr>
                </a:solidFill>
              </a:rPr>
              <a:t>来源：南京大学李樾老师软件分析课件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A3DC4A5A-AF2E-4152-97A2-E0AE67E07E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9656" y="2581807"/>
            <a:ext cx="2901948" cy="1072989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8F924ECB-EFDA-4B33-8E28-C116E44EF8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3327" y="3874483"/>
            <a:ext cx="2908044" cy="1072989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09CD82A1-4C65-4B01-9C90-02E28B0578E3}"/>
              </a:ext>
            </a:extLst>
          </p:cNvPr>
          <p:cNvSpPr txBox="1"/>
          <p:nvPr/>
        </p:nvSpPr>
        <p:spPr>
          <a:xfrm>
            <a:off x="7958637" y="4469860"/>
            <a:ext cx="2128520" cy="383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900"/>
              <a:t>... ...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C99618E7-9FAC-4883-88CE-1FD3433DD627}"/>
              </a:ext>
            </a:extLst>
          </p:cNvPr>
          <p:cNvSpPr txBox="1"/>
          <p:nvPr/>
        </p:nvSpPr>
        <p:spPr>
          <a:xfrm>
            <a:off x="7596052" y="4346035"/>
            <a:ext cx="35115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/>
              <a:t>·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D2EA731-E56D-4291-BCC7-2AF176BE2E09}"/>
              </a:ext>
            </a:extLst>
          </p:cNvPr>
          <p:cNvSpPr/>
          <p:nvPr/>
        </p:nvSpPr>
        <p:spPr>
          <a:xfrm>
            <a:off x="7585819" y="3294415"/>
            <a:ext cx="2685552" cy="407417"/>
          </a:xfrm>
          <a:prstGeom prst="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5EE1C45-EF0F-4739-BA36-0FC7AD33B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15649-C9ED-48C8-A5FE-B1B2A0DC99FC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42887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8A2357-D95B-4587-8835-7C46CA3439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程序验证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AB6C01A-1C23-4392-A6AC-9085AA5529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传统方法：形式化方法</a:t>
            </a:r>
            <a:endParaRPr lang="en-US" altLang="zh-CN" dirty="0"/>
          </a:p>
          <a:p>
            <a:pPr lvl="1"/>
            <a:r>
              <a:rPr lang="zh-CN" altLang="en-US" dirty="0"/>
              <a:t>将程序抽象成一个数学公式，用严密的数学推理来证明（证实或证伪）该公式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一种形式化方法：模型检查</a:t>
            </a:r>
            <a:endParaRPr lang="en-US" altLang="zh-CN" dirty="0"/>
          </a:p>
          <a:p>
            <a:pPr lvl="1"/>
            <a:r>
              <a:rPr lang="zh-CN" altLang="en-US" dirty="0"/>
              <a:t>判定代码是否满足规约（</a:t>
            </a:r>
            <a:r>
              <a:rPr lang="en-US" altLang="zh-CN" dirty="0"/>
              <a:t>Specification</a:t>
            </a:r>
            <a:r>
              <a:rPr lang="zh-CN" altLang="en-US" dirty="0"/>
              <a:t>）或不变式（</a:t>
            </a:r>
            <a:r>
              <a:rPr lang="en-US" altLang="zh-CN" dirty="0"/>
              <a:t>Invariant</a:t>
            </a:r>
            <a:r>
              <a:rPr lang="zh-CN" altLang="en-US" dirty="0"/>
              <a:t>）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E405C7D-47CC-4117-9D2A-2D0DCBE97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15649-C9ED-48C8-A5FE-B1B2A0DC99FC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77274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8A2357-D95B-4587-8835-7C46CA3439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程序验证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AB6C01A-1C23-4392-A6AC-9085AA5529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传统方法：形式化方法</a:t>
            </a:r>
            <a:endParaRPr lang="en-US" altLang="zh-CN" dirty="0"/>
          </a:p>
          <a:p>
            <a:pPr lvl="1"/>
            <a:r>
              <a:rPr lang="zh-CN" altLang="en-US" dirty="0"/>
              <a:t>将程序抽象成一个数学公式，用严密的数学推理来证明（证实或证伪）该公式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一种形式化方法：模型检查</a:t>
            </a:r>
            <a:endParaRPr lang="en-US" altLang="zh-CN" dirty="0"/>
          </a:p>
          <a:p>
            <a:pPr lvl="1"/>
            <a:r>
              <a:rPr lang="zh-CN" altLang="en-US" dirty="0"/>
              <a:t>判定代码是否满足规约（</a:t>
            </a:r>
            <a:r>
              <a:rPr lang="en-US" altLang="zh-CN" dirty="0"/>
              <a:t>Specification</a:t>
            </a:r>
            <a:r>
              <a:rPr lang="zh-CN" altLang="en-US" dirty="0"/>
              <a:t>）或不变式（</a:t>
            </a:r>
            <a:r>
              <a:rPr lang="en-US" altLang="zh-CN" dirty="0"/>
              <a:t>Invariant</a:t>
            </a:r>
            <a:r>
              <a:rPr lang="zh-CN" altLang="en-US" dirty="0"/>
              <a:t>）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C7C8A65-B1A7-4466-A7D1-A98CD85FB9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100" y="4799965"/>
            <a:ext cx="4723130" cy="169291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6595276-A6CC-4F3D-ACD4-3D04C23527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8609" y="4799965"/>
            <a:ext cx="2329180" cy="46228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E84C543D-50B4-4269-9D6F-8E0E7E818F26}"/>
              </a:ext>
            </a:extLst>
          </p:cNvPr>
          <p:cNvCxnSpPr/>
          <p:nvPr/>
        </p:nvCxnSpPr>
        <p:spPr>
          <a:xfrm flipV="1">
            <a:off x="2465614" y="4425043"/>
            <a:ext cx="0" cy="3749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9869216C-11F8-4B7F-80CA-DDDBAFAA5D42}"/>
              </a:ext>
            </a:extLst>
          </p:cNvPr>
          <p:cNvCxnSpPr>
            <a:cxnSpLocks/>
          </p:cNvCxnSpPr>
          <p:nvPr/>
        </p:nvCxnSpPr>
        <p:spPr>
          <a:xfrm flipV="1">
            <a:off x="7135586" y="4425043"/>
            <a:ext cx="0" cy="3749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灯片编号占位符 13">
            <a:extLst>
              <a:ext uri="{FF2B5EF4-FFF2-40B4-BE49-F238E27FC236}">
                <a16:creationId xmlns:a16="http://schemas.microsoft.com/office/drawing/2014/main" id="{11C1608E-3D20-4A51-B4C9-820CD13AE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15649-C9ED-48C8-A5FE-B1B2A0DC99FC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20167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8D8679-849D-4F3B-B3E1-945053B8C6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测试 </a:t>
            </a:r>
            <a:r>
              <a:rPr lang="en-US" altLang="zh-CN" dirty="0"/>
              <a:t>VS </a:t>
            </a:r>
            <a:r>
              <a:rPr lang="zh-CN" altLang="en-US" dirty="0"/>
              <a:t>静态分析</a:t>
            </a:r>
            <a:r>
              <a:rPr lang="en-US" altLang="zh-CN" dirty="0"/>
              <a:t>/</a:t>
            </a:r>
            <a:r>
              <a:rPr lang="zh-CN" altLang="en-US" dirty="0"/>
              <a:t>程序验证</a:t>
            </a: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AA1399C0-4E03-43B4-9441-E32B3C1351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231" y="2159699"/>
            <a:ext cx="6553537" cy="3683189"/>
          </a:xfr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C62C5274-912E-4E95-A69C-BD289FB0B887}"/>
              </a:ext>
            </a:extLst>
          </p:cNvPr>
          <p:cNvSpPr txBox="1"/>
          <p:nvPr/>
        </p:nvSpPr>
        <p:spPr>
          <a:xfrm>
            <a:off x="9187543" y="6596390"/>
            <a:ext cx="300445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050" dirty="0">
                <a:solidFill>
                  <a:schemeClr val="bg1">
                    <a:lumMod val="75000"/>
                  </a:schemeClr>
                </a:solidFill>
              </a:rPr>
              <a:t>来源：</a:t>
            </a:r>
            <a:r>
              <a:rPr lang="en-US" altLang="zh-CN" sz="1050" dirty="0">
                <a:solidFill>
                  <a:schemeClr val="bg1">
                    <a:lumMod val="75000"/>
                  </a:schemeClr>
                </a:solidFill>
              </a:rPr>
              <a:t>ETHZ SRI Lab</a:t>
            </a:r>
            <a:endParaRPr lang="zh-CN" altLang="en-US" sz="105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6F261677-0B46-45EF-8681-6E59C3D929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15649-C9ED-48C8-A5FE-B1B2A0DC99FC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24167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8D10619-E256-42D8-8459-6408F840EC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区块链</a:t>
            </a:r>
            <a:endParaRPr lang="zh-CN" altLang="en-US" baseline="100000" dirty="0"/>
          </a:p>
        </p:txBody>
      </p:sp>
      <p:pic>
        <p:nvPicPr>
          <p:cNvPr id="1026" name="Picture 2" descr="preview">
            <a:extLst>
              <a:ext uri="{FF2B5EF4-FFF2-40B4-BE49-F238E27FC236}">
                <a16:creationId xmlns:a16="http://schemas.microsoft.com/office/drawing/2014/main" id="{E7813036-90E4-4285-A262-37D321810B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9287" y="1671813"/>
            <a:ext cx="5193992" cy="3116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review">
            <a:extLst>
              <a:ext uri="{FF2B5EF4-FFF2-40B4-BE49-F238E27FC236}">
                <a16:creationId xmlns:a16="http://schemas.microsoft.com/office/drawing/2014/main" id="{C46E9984-D537-47E6-8685-0A89C6ADF0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2351" y="1825625"/>
            <a:ext cx="3446302" cy="2830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13B370F7-70E7-4526-9EF3-6ACB9AA10A63}"/>
              </a:ext>
            </a:extLst>
          </p:cNvPr>
          <p:cNvSpPr txBox="1"/>
          <p:nvPr/>
        </p:nvSpPr>
        <p:spPr>
          <a:xfrm>
            <a:off x="2424419" y="5001521"/>
            <a:ext cx="17365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中心化交易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F83106F-B7F1-4CFD-ADDE-BC0A33A653CA}"/>
              </a:ext>
            </a:extLst>
          </p:cNvPr>
          <p:cNvSpPr txBox="1"/>
          <p:nvPr/>
        </p:nvSpPr>
        <p:spPr>
          <a:xfrm>
            <a:off x="6946085" y="5001521"/>
            <a:ext cx="36603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去中心化交易（区块链）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513B05D-C321-428C-9FC8-F91E49878A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F7D1B-15C7-4807-BBA1-FDDF7E76BAD2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8884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0FB0AF-525B-4AD7-A6F7-8A0351C7E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测试 </a:t>
            </a:r>
            <a:r>
              <a:rPr lang="en-US" altLang="zh-CN" dirty="0"/>
              <a:t>VS </a:t>
            </a:r>
            <a:r>
              <a:rPr lang="zh-CN" altLang="en-US" dirty="0"/>
              <a:t>静态分析</a:t>
            </a:r>
            <a:r>
              <a:rPr lang="en-US" altLang="zh-CN" dirty="0"/>
              <a:t>/</a:t>
            </a:r>
            <a:r>
              <a:rPr lang="zh-CN" altLang="en-US" dirty="0"/>
              <a:t>程序验证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10F3E715-803F-4F3E-AE06-477FD538F8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7472" y="1825625"/>
            <a:ext cx="8937056" cy="4351338"/>
          </a:xfr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BB262CE2-0B45-4E66-90B6-9EEB7F1837C0}"/>
              </a:ext>
            </a:extLst>
          </p:cNvPr>
          <p:cNvSpPr txBox="1"/>
          <p:nvPr/>
        </p:nvSpPr>
        <p:spPr>
          <a:xfrm>
            <a:off x="9187543" y="6596390"/>
            <a:ext cx="300445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050" dirty="0">
                <a:solidFill>
                  <a:schemeClr val="bg1">
                    <a:lumMod val="75000"/>
                  </a:schemeClr>
                </a:solidFill>
              </a:rPr>
              <a:t>来源：</a:t>
            </a:r>
            <a:r>
              <a:rPr lang="en-US" altLang="zh-CN" sz="1050" dirty="0">
                <a:solidFill>
                  <a:schemeClr val="bg1">
                    <a:lumMod val="75000"/>
                  </a:schemeClr>
                </a:solidFill>
              </a:rPr>
              <a:t>ETHZ SRI Lab</a:t>
            </a:r>
            <a:endParaRPr lang="zh-CN" altLang="en-US" sz="105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D6FCEC5-34B5-4D81-86A2-55EA9ADD1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15649-C9ED-48C8-A5FE-B1B2A0DC99FC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18491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静态与动态分析方法的对比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静态方法不执行代码，动态方法会执行代码</a:t>
            </a:r>
          </a:p>
          <a:p>
            <a:r>
              <a:rPr lang="zh-CN" altLang="en-US" dirty="0"/>
              <a:t>静态分析</a:t>
            </a:r>
          </a:p>
          <a:p>
            <a:pPr lvl="1"/>
            <a:r>
              <a:rPr lang="zh-CN" altLang="en-US" dirty="0"/>
              <a:t>准确率比动态方法低，必然存在false positive或false negative</a:t>
            </a:r>
            <a:endParaRPr lang="en-US" altLang="zh-CN" dirty="0"/>
          </a:p>
          <a:p>
            <a:r>
              <a:rPr lang="zh-CN" altLang="en-US" dirty="0"/>
              <a:t>形式化验证</a:t>
            </a:r>
          </a:p>
          <a:p>
            <a:pPr lvl="1"/>
            <a:r>
              <a:rPr lang="zh-CN" altLang="en-US" dirty="0"/>
              <a:t>适用范围小，求解速度慢</a:t>
            </a:r>
          </a:p>
          <a:p>
            <a:pPr lvl="0"/>
            <a:r>
              <a:rPr lang="zh-CN" altLang="en-US" dirty="0"/>
              <a:t>测试</a:t>
            </a:r>
            <a:endParaRPr lang="en-US" altLang="zh-CN" dirty="0"/>
          </a:p>
          <a:p>
            <a:pPr lvl="1"/>
            <a:r>
              <a:rPr lang="zh-CN" altLang="en-US" dirty="0"/>
              <a:t>只能找出小部分错误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AB32222-B9E8-404A-B674-48CDD3B20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15649-C9ED-48C8-A5FE-B1B2A0DC99FC}" type="slidenum">
              <a:rPr lang="zh-CN" altLang="en-US" smtClean="0"/>
              <a:t>31</a:t>
            </a:fld>
            <a:endParaRPr lang="zh-CN" altLang="en-US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8A2357-D95B-4587-8835-7C46CA3439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程序验证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AB6C01A-1C23-4392-A6AC-9085AA5529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传统方法：形式化方法</a:t>
            </a:r>
            <a:r>
              <a:rPr lang="zh-CN" altLang="en-US" dirty="0">
                <a:solidFill>
                  <a:schemeClr val="accent1"/>
                </a:solidFill>
              </a:rPr>
              <a:t>（静态）</a:t>
            </a:r>
            <a:endParaRPr lang="en-US" altLang="zh-CN" dirty="0">
              <a:solidFill>
                <a:schemeClr val="accent1"/>
              </a:solidFill>
            </a:endParaRPr>
          </a:p>
          <a:p>
            <a:pPr lvl="1"/>
            <a:r>
              <a:rPr lang="zh-CN" altLang="en-US" dirty="0"/>
              <a:t>将程序抽象成一个数学公式，用严密的数学推理来证明（证实或证伪）该公式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一种形式化方法：模型检查</a:t>
            </a:r>
            <a:endParaRPr lang="en-US" altLang="zh-CN" dirty="0"/>
          </a:p>
          <a:p>
            <a:pPr lvl="1"/>
            <a:r>
              <a:rPr lang="zh-CN" altLang="en-US" dirty="0"/>
              <a:t>判定代码是否满足规约（</a:t>
            </a:r>
            <a:r>
              <a:rPr lang="en-US" altLang="zh-CN" dirty="0"/>
              <a:t>Specification</a:t>
            </a:r>
            <a:r>
              <a:rPr lang="zh-CN" altLang="en-US" dirty="0"/>
              <a:t>）或不变式（</a:t>
            </a:r>
            <a:r>
              <a:rPr lang="en-US" altLang="zh-CN" dirty="0"/>
              <a:t>Invariant</a:t>
            </a:r>
            <a:r>
              <a:rPr lang="zh-CN" altLang="en-US" dirty="0"/>
              <a:t>）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C7C8A65-B1A7-4466-A7D1-A98CD85FB9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100" y="4799965"/>
            <a:ext cx="4723130" cy="169291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6595276-A6CC-4F3D-ACD4-3D04C23527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8609" y="4799965"/>
            <a:ext cx="2329180" cy="46228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E84C543D-50B4-4269-9D6F-8E0E7E818F26}"/>
              </a:ext>
            </a:extLst>
          </p:cNvPr>
          <p:cNvCxnSpPr/>
          <p:nvPr/>
        </p:nvCxnSpPr>
        <p:spPr>
          <a:xfrm flipV="1">
            <a:off x="2465614" y="4425043"/>
            <a:ext cx="0" cy="3749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9869216C-11F8-4B7F-80CA-DDDBAFAA5D42}"/>
              </a:ext>
            </a:extLst>
          </p:cNvPr>
          <p:cNvCxnSpPr>
            <a:cxnSpLocks/>
          </p:cNvCxnSpPr>
          <p:nvPr/>
        </p:nvCxnSpPr>
        <p:spPr>
          <a:xfrm flipV="1">
            <a:off x="7135586" y="4425043"/>
            <a:ext cx="0" cy="3749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E2147466-A7B4-4C0C-9446-16B71C00D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15649-C9ED-48C8-A5FE-B1B2A0DC99FC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97610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8A2357-D95B-4587-8835-7C46CA3439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程序验证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AB6C01A-1C23-4392-A6AC-9085AA5529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传统方法：形式化方法</a:t>
            </a:r>
            <a:r>
              <a:rPr lang="zh-CN" altLang="en-US" dirty="0">
                <a:solidFill>
                  <a:schemeClr val="accent1"/>
                </a:solidFill>
              </a:rPr>
              <a:t>（静态）</a:t>
            </a:r>
            <a:endParaRPr lang="en-US" altLang="zh-CN" dirty="0">
              <a:solidFill>
                <a:schemeClr val="accent1"/>
              </a:solidFill>
            </a:endParaRPr>
          </a:p>
          <a:p>
            <a:pPr lvl="1"/>
            <a:r>
              <a:rPr lang="zh-CN" altLang="en-US" dirty="0"/>
              <a:t>将程序抽象成一个数学公式，用严密的数学推理来证明（证实或证伪）该公式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一种形式化方法：模型检查</a:t>
            </a:r>
            <a:endParaRPr lang="en-US" altLang="zh-CN" dirty="0"/>
          </a:p>
          <a:p>
            <a:pPr lvl="1"/>
            <a:r>
              <a:rPr lang="zh-CN" altLang="en-US" dirty="0"/>
              <a:t>判定代码是否满足规约（</a:t>
            </a:r>
            <a:r>
              <a:rPr lang="en-US" altLang="zh-CN" dirty="0"/>
              <a:t>Specification</a:t>
            </a:r>
            <a:r>
              <a:rPr lang="zh-CN" altLang="en-US" dirty="0"/>
              <a:t>）或不变式（</a:t>
            </a:r>
            <a:r>
              <a:rPr lang="en-US" altLang="zh-CN" dirty="0"/>
              <a:t>Invariant</a:t>
            </a:r>
            <a:r>
              <a:rPr lang="zh-CN" altLang="en-US" dirty="0"/>
              <a:t>）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C7C8A65-B1A7-4466-A7D1-A98CD85FB9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100" y="4799965"/>
            <a:ext cx="4723130" cy="169291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6595276-A6CC-4F3D-ACD4-3D04C23527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8609" y="4799965"/>
            <a:ext cx="2329180" cy="46228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E84C543D-50B4-4269-9D6F-8E0E7E818F26}"/>
              </a:ext>
            </a:extLst>
          </p:cNvPr>
          <p:cNvCxnSpPr/>
          <p:nvPr/>
        </p:nvCxnSpPr>
        <p:spPr>
          <a:xfrm flipV="1">
            <a:off x="2465614" y="4425043"/>
            <a:ext cx="0" cy="3749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9869216C-11F8-4B7F-80CA-DDDBAFAA5D42}"/>
              </a:ext>
            </a:extLst>
          </p:cNvPr>
          <p:cNvCxnSpPr>
            <a:cxnSpLocks/>
          </p:cNvCxnSpPr>
          <p:nvPr/>
        </p:nvCxnSpPr>
        <p:spPr>
          <a:xfrm flipV="1">
            <a:off x="7135586" y="4425043"/>
            <a:ext cx="0" cy="3749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7E5DC8E8-5901-44EC-BA8F-9D54E28A1C7E}"/>
              </a:ext>
            </a:extLst>
          </p:cNvPr>
          <p:cNvSpPr txBox="1"/>
          <p:nvPr/>
        </p:nvSpPr>
        <p:spPr>
          <a:xfrm>
            <a:off x="6096000" y="913628"/>
            <a:ext cx="45502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accent1"/>
                </a:solidFill>
              </a:rPr>
              <a:t>能否用动态方法来做验证？</a:t>
            </a: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34A143E5-97D1-4BA6-B2CE-00CF87270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15649-C9ED-48C8-A5FE-B1B2A0DC99FC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77255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8A2357-D95B-4587-8835-7C46CA3439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程序验证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AB6C01A-1C23-4392-A6AC-9085AA5529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传统方法：形式化方法</a:t>
            </a:r>
            <a:r>
              <a:rPr lang="zh-CN" altLang="en-US" dirty="0">
                <a:solidFill>
                  <a:schemeClr val="accent1"/>
                </a:solidFill>
              </a:rPr>
              <a:t>（静态）</a:t>
            </a:r>
            <a:endParaRPr lang="en-US" altLang="zh-CN" dirty="0">
              <a:solidFill>
                <a:schemeClr val="accent1"/>
              </a:solidFill>
            </a:endParaRPr>
          </a:p>
          <a:p>
            <a:pPr lvl="1"/>
            <a:r>
              <a:rPr lang="zh-CN" altLang="en-US" dirty="0"/>
              <a:t>将程序抽象成一个数学公式，用严密的数学推理来证明（证实或证伪）该公式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一种形式化方法：模型检查</a:t>
            </a:r>
            <a:endParaRPr lang="en-US" altLang="zh-CN" dirty="0"/>
          </a:p>
          <a:p>
            <a:pPr lvl="1"/>
            <a:r>
              <a:rPr lang="zh-CN" altLang="en-US" dirty="0"/>
              <a:t>判定代码是否满足规约（</a:t>
            </a:r>
            <a:r>
              <a:rPr lang="en-US" altLang="zh-CN" dirty="0"/>
              <a:t>Specification</a:t>
            </a:r>
            <a:r>
              <a:rPr lang="zh-CN" altLang="en-US" dirty="0"/>
              <a:t>）或不变式（</a:t>
            </a:r>
            <a:r>
              <a:rPr lang="en-US" altLang="zh-CN" dirty="0"/>
              <a:t>Invariant</a:t>
            </a:r>
            <a:r>
              <a:rPr lang="zh-CN" altLang="en-US" dirty="0"/>
              <a:t>）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E5DC8E8-5901-44EC-BA8F-9D54E28A1C7E}"/>
              </a:ext>
            </a:extLst>
          </p:cNvPr>
          <p:cNvSpPr txBox="1"/>
          <p:nvPr/>
        </p:nvSpPr>
        <p:spPr>
          <a:xfrm>
            <a:off x="6096000" y="913628"/>
            <a:ext cx="45502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accent1"/>
                </a:solidFill>
              </a:rPr>
              <a:t>能否用动态方法来做验证？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D627F703-ABB9-451A-8DAD-2C4249AFE2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1233" y="4602299"/>
            <a:ext cx="4722495" cy="203390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76D4C1C5-5295-43F9-B91C-317BE8DB6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15649-C9ED-48C8-A5FE-B1B2A0DC99FC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71262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EDDE056-9138-4667-A11C-C0F6A95AA1A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zh-CN" altLang="en-US" sz="4000" dirty="0"/>
              <a:t>智能合约动态验证</a:t>
            </a:r>
            <a:br>
              <a:rPr lang="en-US" altLang="zh-CN" sz="3200" dirty="0"/>
            </a:br>
            <a:r>
              <a:rPr lang="en-US" altLang="zh-CN" sz="3200" dirty="0"/>
              <a:t>Securing Smart Contract with Runtime Validation</a:t>
            </a:r>
            <a:br>
              <a:rPr lang="en-US" altLang="zh-CN" sz="3200" dirty="0"/>
            </a:br>
            <a:endParaRPr lang="zh-CN" altLang="en-US" sz="3200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2C6C84F-51FF-4D9A-A483-D0692B66A4F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r"/>
            <a:r>
              <a:rPr lang="en-US" altLang="zh-CN" sz="2000" dirty="0" err="1"/>
              <a:t>Ao</a:t>
            </a:r>
            <a:r>
              <a:rPr lang="en-US" altLang="zh-CN" sz="2000" dirty="0"/>
              <a:t> Li, </a:t>
            </a:r>
            <a:r>
              <a:rPr lang="en-US" altLang="zh-CN" sz="2000" dirty="0" err="1"/>
              <a:t>Jemin</a:t>
            </a:r>
            <a:r>
              <a:rPr lang="en-US" altLang="zh-CN" sz="2000" dirty="0"/>
              <a:t> Andrew Choi, Fan Long - University of Toronto</a:t>
            </a:r>
          </a:p>
          <a:p>
            <a:pPr algn="r"/>
            <a:r>
              <a:rPr lang="zh-CN" altLang="en-US" sz="2000" dirty="0"/>
              <a:t>王子彦</a:t>
            </a:r>
            <a:endParaRPr lang="en-US" altLang="zh-CN" sz="2000" dirty="0"/>
          </a:p>
          <a:p>
            <a:pPr algn="r"/>
            <a:r>
              <a:rPr lang="en-US" altLang="zh-CN" sz="2000" dirty="0">
                <a:hlinkClick r:id="rId2"/>
              </a:rPr>
              <a:t>ziyan-wang.github.io</a:t>
            </a:r>
            <a:endParaRPr lang="en-US" altLang="zh-CN" sz="2000" dirty="0"/>
          </a:p>
          <a:p>
            <a:pPr algn="r"/>
            <a:r>
              <a:rPr lang="en-US" altLang="zh-CN" sz="2000" dirty="0"/>
              <a:t>2021/06/24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BA5A723-7CCC-41A0-92D0-F3457EC3AB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15649-C9ED-48C8-A5FE-B1B2A0DC99FC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663817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箭头: 下 14">
            <a:extLst>
              <a:ext uri="{FF2B5EF4-FFF2-40B4-BE49-F238E27FC236}">
                <a16:creationId xmlns:a16="http://schemas.microsoft.com/office/drawing/2014/main" id="{C49D4C53-F1F5-4379-B5CE-AA5FA5501499}"/>
              </a:ext>
            </a:extLst>
          </p:cNvPr>
          <p:cNvSpPr/>
          <p:nvPr/>
        </p:nvSpPr>
        <p:spPr>
          <a:xfrm>
            <a:off x="6002020" y="2188564"/>
            <a:ext cx="337820" cy="2105306"/>
          </a:xfrm>
          <a:prstGeom prst="down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Introduction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zh-CN" altLang="en-US" sz="2400" dirty="0"/>
              <a:t>作者设计了一种源代码到源代码的</a:t>
            </a:r>
            <a:r>
              <a:rPr lang="en-US" altLang="zh-CN" sz="2400" dirty="0"/>
              <a:t>Solidity</a:t>
            </a:r>
            <a:r>
              <a:rPr lang="zh-CN" altLang="en-US" sz="2400" dirty="0"/>
              <a:t>编译器——</a:t>
            </a:r>
            <a:r>
              <a:rPr lang="en-US" altLang="zh-CN" sz="2400" dirty="0" err="1"/>
              <a:t>Solythesis</a:t>
            </a:r>
            <a:r>
              <a:rPr lang="zh-CN" altLang="en-US" sz="2400" dirty="0"/>
              <a:t>，用来对智能合约进行运行时的高效动态验证，确保合约的安全性</a:t>
            </a:r>
          </a:p>
          <a:p>
            <a:r>
              <a:rPr lang="zh-CN" altLang="en-US" sz="2400" dirty="0"/>
              <a:t>编译器接受</a:t>
            </a:r>
            <a:r>
              <a:rPr lang="en-US" altLang="zh-CN" sz="2400" dirty="0"/>
              <a:t>Solidity</a:t>
            </a:r>
            <a:r>
              <a:rPr lang="zh-CN" altLang="en-US" sz="2400" dirty="0"/>
              <a:t>合约源码和</a:t>
            </a:r>
            <a:r>
              <a:rPr lang="zh-CN" altLang="en-US" sz="2400" b="1" dirty="0">
                <a:solidFill>
                  <a:schemeClr val="accent1"/>
                </a:solidFill>
              </a:rPr>
              <a:t>不变式</a:t>
            </a:r>
            <a:r>
              <a:rPr lang="zh-CN" altLang="en-US" sz="2400" dirty="0"/>
              <a:t>，输出修改后的合约，该合约将拒绝所有违反不变式的交易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820" y="3900170"/>
            <a:ext cx="4723130" cy="169291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5820" y="5715000"/>
            <a:ext cx="2329180" cy="46228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1305" y="3900170"/>
            <a:ext cx="4722495" cy="203390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9" name="椭圆 8"/>
          <p:cNvSpPr/>
          <p:nvPr/>
        </p:nvSpPr>
        <p:spPr>
          <a:xfrm>
            <a:off x="5935345" y="4688840"/>
            <a:ext cx="457200" cy="4572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" name="直接箭头连接符 10"/>
          <p:cNvCxnSpPr>
            <a:stCxn id="4" idx="3"/>
            <a:endCxn id="9" idx="1"/>
          </p:cNvCxnSpPr>
          <p:nvPr/>
        </p:nvCxnSpPr>
        <p:spPr>
          <a:xfrm>
            <a:off x="5695950" y="4746625"/>
            <a:ext cx="306070" cy="889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>
            <a:stCxn id="5" idx="3"/>
            <a:endCxn id="9" idx="3"/>
          </p:cNvCxnSpPr>
          <p:nvPr/>
        </p:nvCxnSpPr>
        <p:spPr>
          <a:xfrm flipV="1">
            <a:off x="5715000" y="5079365"/>
            <a:ext cx="287020" cy="86677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>
            <a:stCxn id="9" idx="6"/>
            <a:endCxn id="6" idx="1"/>
          </p:cNvCxnSpPr>
          <p:nvPr/>
        </p:nvCxnSpPr>
        <p:spPr>
          <a:xfrm>
            <a:off x="6392545" y="4917440"/>
            <a:ext cx="23876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5767705" y="4351655"/>
            <a:ext cx="7924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>
                <a:solidFill>
                  <a:schemeClr val="accent1"/>
                </a:solidFill>
              </a:rPr>
              <a:t>编译器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1264285" y="3531870"/>
            <a:ext cx="41402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>
                <a:solidFill>
                  <a:schemeClr val="accent5"/>
                </a:solidFill>
              </a:rPr>
              <a:t>未经验证的普通合约（</a:t>
            </a:r>
            <a:r>
              <a:rPr lang="en-US" altLang="zh-CN">
                <a:solidFill>
                  <a:schemeClr val="accent5"/>
                </a:solidFill>
              </a:rPr>
              <a:t>Solidity </a:t>
            </a:r>
            <a:r>
              <a:rPr lang="zh-CN" altLang="en-US">
                <a:solidFill>
                  <a:schemeClr val="accent5"/>
                </a:solidFill>
              </a:rPr>
              <a:t>语言）</a:t>
            </a:r>
          </a:p>
        </p:txBody>
      </p:sp>
      <p:sp>
        <p:nvSpPr>
          <p:cNvPr id="31" name="文本框 30"/>
          <p:cNvSpPr txBox="1"/>
          <p:nvPr/>
        </p:nvSpPr>
        <p:spPr>
          <a:xfrm>
            <a:off x="2761615" y="6216015"/>
            <a:ext cx="343852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accent5"/>
                </a:solidFill>
              </a:rPr>
              <a:t>不变式，即正确执行的判断条件</a:t>
            </a:r>
          </a:p>
          <a:p>
            <a:pPr algn="ctr"/>
            <a:r>
              <a:rPr lang="zh-CN" altLang="en-US" dirty="0">
                <a:solidFill>
                  <a:schemeClr val="accent5"/>
                </a:solidFill>
              </a:rPr>
              <a:t>（论文作者设计的规范语言）</a:t>
            </a:r>
          </a:p>
        </p:txBody>
      </p:sp>
      <p:sp>
        <p:nvSpPr>
          <p:cNvPr id="30" name="文本框 29"/>
          <p:cNvSpPr txBox="1"/>
          <p:nvPr/>
        </p:nvSpPr>
        <p:spPr>
          <a:xfrm>
            <a:off x="7357110" y="3531870"/>
            <a:ext cx="37134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>
                <a:solidFill>
                  <a:schemeClr val="accent5"/>
                </a:solidFill>
              </a:rPr>
              <a:t>修改后的安全合约（</a:t>
            </a:r>
            <a:r>
              <a:rPr lang="en-US" altLang="zh-CN">
                <a:solidFill>
                  <a:schemeClr val="accent5"/>
                </a:solidFill>
              </a:rPr>
              <a:t>Solidity </a:t>
            </a:r>
            <a:r>
              <a:rPr lang="zh-CN" altLang="en-US">
                <a:solidFill>
                  <a:schemeClr val="accent5"/>
                </a:solidFill>
              </a:rPr>
              <a:t>语言）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0B8E923-6BE4-49E6-A275-31923CF1BB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15649-C9ED-48C8-A5FE-B1B2A0DC99FC}" type="slidenum">
              <a:rPr lang="zh-CN" altLang="en-US" smtClean="0"/>
              <a:t>36</a:t>
            </a:fld>
            <a:endParaRPr lang="zh-CN" alt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DF40E29B-2034-4758-BA5A-836D30842D2E}"/>
              </a:ext>
            </a:extLst>
          </p:cNvPr>
          <p:cNvSpPr txBox="1"/>
          <p:nvPr/>
        </p:nvSpPr>
        <p:spPr>
          <a:xfrm>
            <a:off x="6917063" y="6206766"/>
            <a:ext cx="23318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accent5"/>
                </a:solidFill>
              </a:rPr>
              <a:t>用</a:t>
            </a:r>
            <a:r>
              <a:rPr lang="en-US" altLang="zh-CN" dirty="0">
                <a:solidFill>
                  <a:schemeClr val="accent5"/>
                </a:solidFill>
              </a:rPr>
              <a:t>Solidity</a:t>
            </a:r>
            <a:r>
              <a:rPr lang="zh-CN" altLang="en-US" dirty="0">
                <a:solidFill>
                  <a:schemeClr val="accent5"/>
                </a:solidFill>
              </a:rPr>
              <a:t>官方编译器编译成字节码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6677AEF5-5561-4E9D-AF44-E8554D3E643D}"/>
              </a:ext>
            </a:extLst>
          </p:cNvPr>
          <p:cNvSpPr txBox="1"/>
          <p:nvPr/>
        </p:nvSpPr>
        <p:spPr>
          <a:xfrm>
            <a:off x="9687799" y="6353929"/>
            <a:ext cx="1227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accent5"/>
                </a:solidFill>
              </a:rPr>
              <a:t>部署上链</a:t>
            </a:r>
          </a:p>
        </p:txBody>
      </p: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5EA568F3-BAE0-498B-8321-42E81AAA4639}"/>
              </a:ext>
            </a:extLst>
          </p:cNvPr>
          <p:cNvCxnSpPr>
            <a:stCxn id="19" idx="3"/>
            <a:endCxn id="24" idx="1"/>
          </p:cNvCxnSpPr>
          <p:nvPr/>
        </p:nvCxnSpPr>
        <p:spPr>
          <a:xfrm>
            <a:off x="9248931" y="6529932"/>
            <a:ext cx="438868" cy="86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D25124F0-793A-490B-BE1D-D87F36E8D3E4}"/>
              </a:ext>
            </a:extLst>
          </p:cNvPr>
          <p:cNvCxnSpPr/>
          <p:nvPr/>
        </p:nvCxnSpPr>
        <p:spPr>
          <a:xfrm>
            <a:off x="7764905" y="5946140"/>
            <a:ext cx="0" cy="2698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运行时验证的性能问题？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运行时验证的开销对其他领域来说非常昂贵，但对智能合约来说可以忽略</a:t>
            </a:r>
            <a:endParaRPr lang="zh-CN" altLang="en-US" dirty="0"/>
          </a:p>
          <a:p>
            <a:r>
              <a:rPr lang="zh-CN" altLang="en-US" dirty="0"/>
              <a:t>经实验发现，区块链的</a:t>
            </a:r>
            <a:r>
              <a:rPr lang="en-US" altLang="zh-CN" dirty="0" err="1">
                <a:solidFill>
                  <a:schemeClr val="accent5"/>
                </a:solidFill>
              </a:rPr>
              <a:t>PoW</a:t>
            </a:r>
            <a:r>
              <a:rPr lang="zh-CN" altLang="en-US" dirty="0"/>
              <a:t>共识机制是性能的</a:t>
            </a:r>
            <a:r>
              <a:rPr lang="zh-CN" altLang="en-US" dirty="0">
                <a:solidFill>
                  <a:schemeClr val="accent5"/>
                </a:solidFill>
              </a:rPr>
              <a:t>最大瓶颈</a:t>
            </a:r>
            <a:endParaRPr lang="zh-CN" altLang="en-US" dirty="0"/>
          </a:p>
          <a:p>
            <a:pPr lvl="1"/>
            <a:r>
              <a:rPr lang="zh-CN" altLang="en-US" sz="2400" dirty="0"/>
              <a:t>一个以太坊节点每秒可处理</a:t>
            </a:r>
            <a:r>
              <a:rPr lang="en-US" altLang="zh-CN" sz="2400" dirty="0"/>
              <a:t>34</a:t>
            </a:r>
            <a:r>
              <a:rPr lang="zh-CN" altLang="en-US" sz="2400" dirty="0"/>
              <a:t>个交易</a:t>
            </a:r>
          </a:p>
          <a:p>
            <a:pPr lvl="1"/>
            <a:r>
              <a:rPr lang="zh-CN" altLang="en-US" sz="2400" dirty="0"/>
              <a:t>不执行</a:t>
            </a:r>
            <a:r>
              <a:rPr lang="en-US" altLang="zh-CN" sz="2400" dirty="0" err="1"/>
              <a:t>PoW</a:t>
            </a:r>
            <a:r>
              <a:rPr lang="zh-CN" altLang="en-US" sz="2400" dirty="0"/>
              <a:t>共识的情况下，每秒可处理</a:t>
            </a:r>
            <a:r>
              <a:rPr lang="en-US" altLang="zh-CN" sz="2400" dirty="0"/>
              <a:t>2181</a:t>
            </a:r>
            <a:r>
              <a:rPr lang="zh-CN" altLang="en-US" sz="2400" dirty="0"/>
              <a:t>个交易</a:t>
            </a:r>
            <a:endParaRPr lang="zh-CN" altLang="en-US" sz="2800" dirty="0"/>
          </a:p>
          <a:p>
            <a:pPr lvl="0"/>
            <a:r>
              <a:rPr lang="zh-CN" altLang="en-US" sz="2800" dirty="0">
                <a:solidFill>
                  <a:schemeClr val="accent5"/>
                </a:solidFill>
              </a:rPr>
              <a:t>存储</a:t>
            </a:r>
            <a:r>
              <a:rPr lang="zh-CN" altLang="en-US" sz="2800" dirty="0"/>
              <a:t>是性能的</a:t>
            </a:r>
            <a:r>
              <a:rPr lang="zh-CN" altLang="en-US" sz="2800" dirty="0">
                <a:solidFill>
                  <a:schemeClr val="accent5"/>
                </a:solidFill>
              </a:rPr>
              <a:t>第二大瓶颈</a:t>
            </a:r>
            <a:endParaRPr lang="zh-CN" altLang="en-US" sz="2800" dirty="0"/>
          </a:p>
          <a:p>
            <a:pPr lvl="1"/>
            <a:r>
              <a:rPr lang="zh-CN" altLang="en-US" sz="2400" dirty="0"/>
              <a:t>合约执行引擎花费</a:t>
            </a:r>
            <a:r>
              <a:rPr lang="en-US" altLang="zh-CN" sz="2400" dirty="0"/>
              <a:t>67%</a:t>
            </a:r>
            <a:r>
              <a:rPr lang="zh-CN" altLang="en-US" sz="2400" dirty="0"/>
              <a:t>的时间进行磁盘读写操作</a:t>
            </a:r>
            <a:endParaRPr lang="zh-CN" altLang="en-US" dirty="0"/>
          </a:p>
          <a:p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4435" y="4872355"/>
            <a:ext cx="4723130" cy="1692910"/>
          </a:xfrm>
          <a:prstGeom prst="rect">
            <a:avLst/>
          </a:prstGeom>
          <a:ln>
            <a:noFill/>
          </a:ln>
        </p:spPr>
      </p:pic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37</a:t>
            </a:fld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接下来用一个例子说明论文的思路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38</a:t>
            </a:fld>
            <a:endParaRPr lang="zh-CN" altLang="en-US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665" y="826135"/>
            <a:ext cx="10694035" cy="43434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39</a:t>
            </a:fld>
            <a:endParaRPr lang="zh-CN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B4E897E7-D05C-4EF5-9BD3-C111A01F99F7}"/>
              </a:ext>
            </a:extLst>
          </p:cNvPr>
          <p:cNvSpPr/>
          <p:nvPr/>
        </p:nvSpPr>
        <p:spPr>
          <a:xfrm>
            <a:off x="2080470" y="1216404"/>
            <a:ext cx="3540154" cy="352337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9F3A52D-BC6B-4BEF-8730-DCBFE858AFFA}"/>
              </a:ext>
            </a:extLst>
          </p:cNvPr>
          <p:cNvSpPr/>
          <p:nvPr/>
        </p:nvSpPr>
        <p:spPr>
          <a:xfrm>
            <a:off x="2677486" y="3192969"/>
            <a:ext cx="4201485" cy="352337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智能合约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000" dirty="0"/>
              <a:t>智能合约是在区块链上执行的</a:t>
            </a:r>
            <a:r>
              <a:rPr lang="zh-CN" altLang="en-US" sz="2000" dirty="0">
                <a:solidFill>
                  <a:schemeClr val="accent5"/>
                </a:solidFill>
              </a:rPr>
              <a:t>代码</a:t>
            </a:r>
            <a:endParaRPr lang="zh-CN" altLang="en-US" sz="2000" dirty="0"/>
          </a:p>
          <a:p>
            <a:r>
              <a:rPr lang="zh-CN" altLang="en-US" sz="2000" dirty="0"/>
              <a:t>相同的代码会在区块链网络的所有节点（机器）上几乎同时执行</a:t>
            </a:r>
          </a:p>
          <a:p>
            <a:r>
              <a:rPr lang="zh-CN" altLang="en-US" sz="2000" dirty="0"/>
              <a:t>用户在使用智能合约时，需要支付</a:t>
            </a:r>
            <a:r>
              <a:rPr lang="zh-CN" altLang="en-US" sz="2000" dirty="0">
                <a:solidFill>
                  <a:schemeClr val="accent5"/>
                </a:solidFill>
              </a:rPr>
              <a:t>费用</a:t>
            </a:r>
            <a:endParaRPr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1585" y="3147060"/>
            <a:ext cx="2068195" cy="116395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071745" y="4311015"/>
            <a:ext cx="210185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/>
              <a:t>区块链网络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5045075" y="5992495"/>
            <a:ext cx="210185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/>
              <a:t>智能合约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7105" y="5284470"/>
            <a:ext cx="721995" cy="72199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2817495" y="6006465"/>
            <a:ext cx="210185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/>
              <a:t>程序员</a:t>
            </a:r>
          </a:p>
        </p:txBody>
      </p:sp>
      <p:cxnSp>
        <p:nvCxnSpPr>
          <p:cNvPr id="10" name="直接箭头连接符 9"/>
          <p:cNvCxnSpPr>
            <a:cxnSpLocks/>
            <a:stCxn id="8" idx="3"/>
          </p:cNvCxnSpPr>
          <p:nvPr/>
        </p:nvCxnSpPr>
        <p:spPr>
          <a:xfrm>
            <a:off x="4229100" y="5645785"/>
            <a:ext cx="160210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3979545" y="5334000"/>
            <a:ext cx="210185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/>
              <a:t>编写</a:t>
            </a: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3375" y="5285105"/>
            <a:ext cx="721995" cy="721995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7263765" y="6007100"/>
            <a:ext cx="210185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/>
              <a:t>终端用户</a:t>
            </a:r>
          </a:p>
        </p:txBody>
      </p:sp>
      <p:cxnSp>
        <p:nvCxnSpPr>
          <p:cNvPr id="15" name="直接箭头连接符 14"/>
          <p:cNvCxnSpPr>
            <a:cxnSpLocks/>
            <a:stCxn id="13" idx="1"/>
          </p:cNvCxnSpPr>
          <p:nvPr/>
        </p:nvCxnSpPr>
        <p:spPr>
          <a:xfrm flipH="1" flipV="1">
            <a:off x="6360795" y="5645785"/>
            <a:ext cx="1592580" cy="63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6106160" y="5339715"/>
            <a:ext cx="210185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/>
              <a:t>使用</a:t>
            </a:r>
          </a:p>
        </p:txBody>
      </p:sp>
      <p:cxnSp>
        <p:nvCxnSpPr>
          <p:cNvPr id="18" name="直接箭头连接符 17"/>
          <p:cNvCxnSpPr/>
          <p:nvPr/>
        </p:nvCxnSpPr>
        <p:spPr>
          <a:xfrm flipV="1">
            <a:off x="5952490" y="4601210"/>
            <a:ext cx="0" cy="65151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/>
          <p:nvPr/>
        </p:nvCxnSpPr>
        <p:spPr>
          <a:xfrm>
            <a:off x="6278245" y="4628515"/>
            <a:ext cx="0" cy="61023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/>
          <p:cNvSpPr txBox="1"/>
          <p:nvPr/>
        </p:nvSpPr>
        <p:spPr>
          <a:xfrm>
            <a:off x="4921250" y="4773295"/>
            <a:ext cx="103124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400"/>
              <a:t>存储数据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6278245" y="4773295"/>
            <a:ext cx="103124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400"/>
              <a:t>执行</a:t>
            </a:r>
          </a:p>
        </p:txBody>
      </p:sp>
      <p:pic>
        <p:nvPicPr>
          <p:cNvPr id="1026" name="Picture 2" descr="Code file - Free signs icons">
            <a:extLst>
              <a:ext uri="{FF2B5EF4-FFF2-40B4-BE49-F238E27FC236}">
                <a16:creationId xmlns:a16="http://schemas.microsoft.com/office/drawing/2014/main" id="{24502327-9022-421D-8625-7F756113FB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8829" y="5325597"/>
            <a:ext cx="613705" cy="613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665" y="826135"/>
            <a:ext cx="10694035" cy="4343400"/>
          </a:xfrm>
          <a:prstGeom prst="rect">
            <a:avLst/>
          </a:prstGeom>
        </p:spPr>
      </p:pic>
      <p:sp>
        <p:nvSpPr>
          <p:cNvPr id="11" name="圆角矩形 10"/>
          <p:cNvSpPr/>
          <p:nvPr/>
        </p:nvSpPr>
        <p:spPr>
          <a:xfrm>
            <a:off x="10480040" y="1515110"/>
            <a:ext cx="625475" cy="30861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/>
              <a:t>权重</a:t>
            </a:r>
          </a:p>
        </p:txBody>
      </p:sp>
      <p:sp>
        <p:nvSpPr>
          <p:cNvPr id="5" name="圆角矩形 4"/>
          <p:cNvSpPr/>
          <p:nvPr/>
        </p:nvSpPr>
        <p:spPr>
          <a:xfrm>
            <a:off x="10480040" y="1911350"/>
            <a:ext cx="1375410" cy="30861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/>
              <a:t>投票选项记录</a:t>
            </a:r>
          </a:p>
        </p:txBody>
      </p:sp>
      <p:sp>
        <p:nvSpPr>
          <p:cNvPr id="7" name="圆角矩形 6"/>
          <p:cNvSpPr/>
          <p:nvPr/>
        </p:nvSpPr>
        <p:spPr>
          <a:xfrm>
            <a:off x="10480040" y="2563495"/>
            <a:ext cx="962025" cy="30861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/>
              <a:t>票数记录</a:t>
            </a:r>
          </a:p>
        </p:txBody>
      </p:sp>
      <p:sp>
        <p:nvSpPr>
          <p:cNvPr id="8" name="圆角矩形 7"/>
          <p:cNvSpPr/>
          <p:nvPr/>
        </p:nvSpPr>
        <p:spPr>
          <a:xfrm>
            <a:off x="9434830" y="3902710"/>
            <a:ext cx="962025" cy="30861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/>
              <a:t>统计票数</a:t>
            </a:r>
          </a:p>
        </p:txBody>
      </p:sp>
      <p:sp>
        <p:nvSpPr>
          <p:cNvPr id="10" name="圆角矩形 9"/>
          <p:cNvSpPr/>
          <p:nvPr/>
        </p:nvSpPr>
        <p:spPr>
          <a:xfrm>
            <a:off x="6718935" y="4224655"/>
            <a:ext cx="2242185" cy="30861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/>
              <a:t>记录该用户投了哪个选项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40</a:t>
            </a:fld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0E8A9BF8-6F2E-4367-8279-14208280EFF1}"/>
              </a:ext>
            </a:extLst>
          </p:cNvPr>
          <p:cNvSpPr/>
          <p:nvPr/>
        </p:nvSpPr>
        <p:spPr>
          <a:xfrm>
            <a:off x="2080470" y="1216404"/>
            <a:ext cx="3540154" cy="352337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5BBAB6E-599B-43EA-A0A6-9FC1D3869314}"/>
              </a:ext>
            </a:extLst>
          </p:cNvPr>
          <p:cNvSpPr/>
          <p:nvPr/>
        </p:nvSpPr>
        <p:spPr>
          <a:xfrm>
            <a:off x="2677486" y="3192969"/>
            <a:ext cx="4201485" cy="352337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665" y="826135"/>
            <a:ext cx="10694035" cy="4343400"/>
          </a:xfrm>
          <a:prstGeom prst="rect">
            <a:avLst/>
          </a:prstGeom>
        </p:spPr>
      </p:pic>
      <p:sp>
        <p:nvSpPr>
          <p:cNvPr id="11" name="圆角矩形 10"/>
          <p:cNvSpPr/>
          <p:nvPr/>
        </p:nvSpPr>
        <p:spPr>
          <a:xfrm>
            <a:off x="10480040" y="1515110"/>
            <a:ext cx="625475" cy="30861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/>
              <a:t>权重</a:t>
            </a:r>
          </a:p>
        </p:txBody>
      </p:sp>
      <p:sp>
        <p:nvSpPr>
          <p:cNvPr id="5" name="圆角矩形 4"/>
          <p:cNvSpPr/>
          <p:nvPr/>
        </p:nvSpPr>
        <p:spPr>
          <a:xfrm>
            <a:off x="10480040" y="1911350"/>
            <a:ext cx="1375410" cy="30861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/>
              <a:t>投票选项记录</a:t>
            </a:r>
          </a:p>
        </p:txBody>
      </p:sp>
      <p:sp>
        <p:nvSpPr>
          <p:cNvPr id="7" name="圆角矩形 6"/>
          <p:cNvSpPr/>
          <p:nvPr/>
        </p:nvSpPr>
        <p:spPr>
          <a:xfrm>
            <a:off x="10480040" y="2563495"/>
            <a:ext cx="962025" cy="30861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/>
              <a:t>票数记录</a:t>
            </a:r>
          </a:p>
        </p:txBody>
      </p:sp>
      <p:sp>
        <p:nvSpPr>
          <p:cNvPr id="8" name="圆角矩形 7"/>
          <p:cNvSpPr/>
          <p:nvPr/>
        </p:nvSpPr>
        <p:spPr>
          <a:xfrm>
            <a:off x="9434830" y="3902710"/>
            <a:ext cx="962025" cy="30861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/>
              <a:t>统计票数</a:t>
            </a:r>
          </a:p>
        </p:txBody>
      </p:sp>
      <p:sp>
        <p:nvSpPr>
          <p:cNvPr id="10" name="圆角矩形 9"/>
          <p:cNvSpPr/>
          <p:nvPr/>
        </p:nvSpPr>
        <p:spPr>
          <a:xfrm>
            <a:off x="6718935" y="4224655"/>
            <a:ext cx="2242185" cy="30861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/>
              <a:t>记录该用户投了哪个选项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5597525" y="5354320"/>
            <a:ext cx="9975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>
                <a:solidFill>
                  <a:schemeClr val="accent2"/>
                </a:solidFill>
              </a:rPr>
              <a:t>Bug?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41</a:t>
            </a:fld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A830164F-1D58-4025-B0F8-4133BC396A32}"/>
              </a:ext>
            </a:extLst>
          </p:cNvPr>
          <p:cNvSpPr/>
          <p:nvPr/>
        </p:nvSpPr>
        <p:spPr>
          <a:xfrm>
            <a:off x="2080470" y="1216404"/>
            <a:ext cx="3540154" cy="352337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910BBBE6-0331-4C6E-BFA8-7DFD30E3D0B6}"/>
              </a:ext>
            </a:extLst>
          </p:cNvPr>
          <p:cNvSpPr/>
          <p:nvPr/>
        </p:nvSpPr>
        <p:spPr>
          <a:xfrm>
            <a:off x="2677486" y="3192969"/>
            <a:ext cx="4201485" cy="352337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360" y="812800"/>
            <a:ext cx="10637520" cy="5027930"/>
          </a:xfrm>
          <a:prstGeom prst="rect">
            <a:avLst/>
          </a:prstGeom>
        </p:spPr>
      </p:pic>
      <p:sp>
        <p:nvSpPr>
          <p:cNvPr id="11" name="圆角矩形 10"/>
          <p:cNvSpPr/>
          <p:nvPr/>
        </p:nvSpPr>
        <p:spPr>
          <a:xfrm>
            <a:off x="10480040" y="1515110"/>
            <a:ext cx="625475" cy="30861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/>
              <a:t>权重</a:t>
            </a:r>
          </a:p>
        </p:txBody>
      </p:sp>
      <p:sp>
        <p:nvSpPr>
          <p:cNvPr id="5" name="圆角矩形 4"/>
          <p:cNvSpPr/>
          <p:nvPr/>
        </p:nvSpPr>
        <p:spPr>
          <a:xfrm>
            <a:off x="10480040" y="1911350"/>
            <a:ext cx="1375410" cy="30861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/>
              <a:t>投票选项记录</a:t>
            </a:r>
          </a:p>
        </p:txBody>
      </p:sp>
      <p:sp>
        <p:nvSpPr>
          <p:cNvPr id="7" name="圆角矩形 6"/>
          <p:cNvSpPr/>
          <p:nvPr/>
        </p:nvSpPr>
        <p:spPr>
          <a:xfrm>
            <a:off x="10480040" y="2563495"/>
            <a:ext cx="962025" cy="30861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/>
              <a:t>票数记录</a:t>
            </a:r>
          </a:p>
        </p:txBody>
      </p:sp>
      <p:sp>
        <p:nvSpPr>
          <p:cNvPr id="8" name="圆角矩形 7"/>
          <p:cNvSpPr/>
          <p:nvPr/>
        </p:nvSpPr>
        <p:spPr>
          <a:xfrm>
            <a:off x="9367520" y="4212590"/>
            <a:ext cx="1737995" cy="29527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/>
              <a:t>统计这次投的票数</a:t>
            </a:r>
          </a:p>
        </p:txBody>
      </p:sp>
      <p:sp>
        <p:nvSpPr>
          <p:cNvPr id="10" name="圆角矩形 9"/>
          <p:cNvSpPr/>
          <p:nvPr/>
        </p:nvSpPr>
        <p:spPr>
          <a:xfrm>
            <a:off x="6584315" y="4911725"/>
            <a:ext cx="2242185" cy="30861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/>
              <a:t>记录该用户投了哪个选项</a:t>
            </a:r>
          </a:p>
        </p:txBody>
      </p:sp>
      <p:sp>
        <p:nvSpPr>
          <p:cNvPr id="4" name="圆角矩形 3"/>
          <p:cNvSpPr/>
          <p:nvPr/>
        </p:nvSpPr>
        <p:spPr>
          <a:xfrm>
            <a:off x="9876790" y="3593465"/>
            <a:ext cx="1978660" cy="321945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/>
              <a:t>删除之前投过的票数</a:t>
            </a:r>
          </a:p>
        </p:txBody>
      </p:sp>
      <p:sp>
        <p:nvSpPr>
          <p:cNvPr id="12" name="圆角矩形 11"/>
          <p:cNvSpPr/>
          <p:nvPr/>
        </p:nvSpPr>
        <p:spPr>
          <a:xfrm>
            <a:off x="10480040" y="4563110"/>
            <a:ext cx="962025" cy="30861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/>
              <a:t>防止溢出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42</a:t>
            </a:fld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8311B058-2C9E-476E-8672-B313A536046A}"/>
              </a:ext>
            </a:extLst>
          </p:cNvPr>
          <p:cNvSpPr/>
          <p:nvPr/>
        </p:nvSpPr>
        <p:spPr>
          <a:xfrm>
            <a:off x="2080470" y="1216404"/>
            <a:ext cx="3540154" cy="352337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8DE19539-8616-4933-B81C-C8303FC1EB91}"/>
              </a:ext>
            </a:extLst>
          </p:cNvPr>
          <p:cNvSpPr/>
          <p:nvPr/>
        </p:nvSpPr>
        <p:spPr>
          <a:xfrm>
            <a:off x="2677486" y="3192969"/>
            <a:ext cx="4201485" cy="352337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665" y="826135"/>
            <a:ext cx="10694035" cy="4343400"/>
          </a:xfrm>
          <a:prstGeom prst="rect">
            <a:avLst/>
          </a:prstGeom>
        </p:spPr>
      </p:pic>
      <p:sp>
        <p:nvSpPr>
          <p:cNvPr id="11" name="圆角矩形 10"/>
          <p:cNvSpPr/>
          <p:nvPr/>
        </p:nvSpPr>
        <p:spPr>
          <a:xfrm>
            <a:off x="10480040" y="1515110"/>
            <a:ext cx="625475" cy="30861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/>
              <a:t>权重</a:t>
            </a:r>
          </a:p>
        </p:txBody>
      </p:sp>
      <p:sp>
        <p:nvSpPr>
          <p:cNvPr id="5" name="圆角矩形 4"/>
          <p:cNvSpPr/>
          <p:nvPr/>
        </p:nvSpPr>
        <p:spPr>
          <a:xfrm>
            <a:off x="10480040" y="1911350"/>
            <a:ext cx="1375410" cy="30861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/>
              <a:t>投票选项记录</a:t>
            </a:r>
          </a:p>
        </p:txBody>
      </p:sp>
      <p:sp>
        <p:nvSpPr>
          <p:cNvPr id="7" name="圆角矩形 6"/>
          <p:cNvSpPr/>
          <p:nvPr/>
        </p:nvSpPr>
        <p:spPr>
          <a:xfrm>
            <a:off x="10480040" y="2563495"/>
            <a:ext cx="962025" cy="30861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/>
              <a:t>票数记录</a:t>
            </a:r>
          </a:p>
        </p:txBody>
      </p:sp>
      <p:sp>
        <p:nvSpPr>
          <p:cNvPr id="8" name="圆角矩形 7"/>
          <p:cNvSpPr/>
          <p:nvPr/>
        </p:nvSpPr>
        <p:spPr>
          <a:xfrm>
            <a:off x="9434830" y="3902710"/>
            <a:ext cx="962025" cy="30861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/>
              <a:t>统计票数</a:t>
            </a:r>
          </a:p>
        </p:txBody>
      </p:sp>
      <p:sp>
        <p:nvSpPr>
          <p:cNvPr id="10" name="圆角矩形 9"/>
          <p:cNvSpPr/>
          <p:nvPr/>
        </p:nvSpPr>
        <p:spPr>
          <a:xfrm>
            <a:off x="6718935" y="4224655"/>
            <a:ext cx="2242185" cy="30861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/>
              <a:t>记录该用户投了哪个选项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43</a:t>
            </a:fld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40AC2ED-A841-4C28-BDE5-1795FB86C00C}"/>
              </a:ext>
            </a:extLst>
          </p:cNvPr>
          <p:cNvSpPr/>
          <p:nvPr/>
        </p:nvSpPr>
        <p:spPr>
          <a:xfrm>
            <a:off x="2080470" y="1216404"/>
            <a:ext cx="3540154" cy="352337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2E545AD2-02F6-48CA-ADFF-99FEC9591063}"/>
              </a:ext>
            </a:extLst>
          </p:cNvPr>
          <p:cNvSpPr/>
          <p:nvPr/>
        </p:nvSpPr>
        <p:spPr>
          <a:xfrm>
            <a:off x="2677486" y="3192969"/>
            <a:ext cx="4201485" cy="352337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>
                <a:sym typeface="+mn-ea"/>
              </a:rPr>
              <a:t>Solythesis</a:t>
            </a:r>
            <a:r>
              <a:rPr lang="zh-CN" altLang="en-US" dirty="0">
                <a:sym typeface="+mn-ea"/>
              </a:rPr>
              <a:t>编译器的设计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智能合约的开发者需要人工编写该合约的不变式</a:t>
            </a:r>
          </a:p>
          <a:p>
            <a:r>
              <a:rPr lang="en-US" altLang="zh-CN" dirty="0" err="1"/>
              <a:t>Solythesis</a:t>
            </a:r>
            <a:r>
              <a:rPr lang="zh-CN" altLang="en-US" dirty="0"/>
              <a:t>编译器通过不变式指定的条件生成</a:t>
            </a:r>
            <a:r>
              <a:rPr lang="en-US" altLang="zh-CN" dirty="0"/>
              <a:t>Solidity</a:t>
            </a:r>
            <a:r>
              <a:rPr lang="zh-CN" altLang="en-US" dirty="0"/>
              <a:t>语句并插入代码，在执行时合约将检查是否满足不变式</a:t>
            </a:r>
          </a:p>
          <a:p>
            <a:r>
              <a:rPr lang="zh-CN" altLang="en-US" dirty="0">
                <a:solidFill>
                  <a:schemeClr val="accent1"/>
                </a:solidFill>
              </a:rPr>
              <a:t>增量更新、增量检查</a:t>
            </a:r>
          </a:p>
          <a:p>
            <a:pPr lvl="1"/>
            <a:r>
              <a:rPr lang="zh-CN" altLang="en-US" dirty="0"/>
              <a:t>静态分析源代码，确定会被修改的变量和可能违反的不变式。然后插装代码来维护这些可能更改的值，仅检查可能违反的不变式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44</a:t>
            </a:fld>
            <a:endParaRPr lang="zh-CN" altLang="en-US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不变式语言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45</a:t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840" y="3895725"/>
            <a:ext cx="11195685" cy="750570"/>
          </a:xfrm>
          <a:prstGeom prst="rect">
            <a:avLst/>
          </a:prstGeom>
        </p:spPr>
      </p:pic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语句</a:t>
            </a:r>
          </a:p>
          <a:p>
            <a:pPr lvl="1"/>
            <a:r>
              <a:rPr lang="zh-CN" altLang="en-US"/>
              <a:t>中间值声明（自由变量声明语句）</a:t>
            </a:r>
          </a:p>
          <a:p>
            <a:pPr lvl="1"/>
            <a:r>
              <a:rPr lang="zh-CN" altLang="en-US"/>
              <a:t>约束声明（断言语句）</a:t>
            </a:r>
          </a:p>
          <a:p>
            <a:pPr lvl="0"/>
            <a:r>
              <a:rPr lang="zh-CN" altLang="en-US"/>
              <a:t>变量绑定</a:t>
            </a:r>
          </a:p>
          <a:p>
            <a:endParaRPr lang="zh-CN" altLang="en-US"/>
          </a:p>
          <a:p>
            <a:endParaRPr lang="en-US" altLang="zh-CN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7325" y="4839335"/>
            <a:ext cx="7816850" cy="88265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97840" y="5915025"/>
            <a:ext cx="6096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mapping(uint /*option*/ =&gt; uint /*count*/) $votes;</a:t>
            </a:r>
          </a:p>
        </p:txBody>
      </p:sp>
      <p:cxnSp>
        <p:nvCxnSpPr>
          <p:cNvPr id="10" name="曲线连接符 9"/>
          <p:cNvCxnSpPr>
            <a:stCxn id="5" idx="1"/>
          </p:cNvCxnSpPr>
          <p:nvPr/>
        </p:nvCxnSpPr>
        <p:spPr>
          <a:xfrm rot="10800000" flipH="1" flipV="1">
            <a:off x="497840" y="4270375"/>
            <a:ext cx="207010" cy="1609725"/>
          </a:xfrm>
          <a:prstGeom prst="curvedConnector4">
            <a:avLst>
              <a:gd name="adj1" fmla="val -115031"/>
              <a:gd name="adj2" fmla="val 61657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不变式语言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46</a:t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840" y="3895725"/>
            <a:ext cx="11195685" cy="750570"/>
          </a:xfrm>
          <a:prstGeom prst="rect">
            <a:avLst/>
          </a:prstGeom>
        </p:spPr>
      </p:pic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语句</a:t>
            </a:r>
          </a:p>
          <a:p>
            <a:pPr lvl="1"/>
            <a:r>
              <a:rPr lang="zh-CN" altLang="en-US"/>
              <a:t>中间值声明（自由变量声明语句）</a:t>
            </a:r>
          </a:p>
          <a:p>
            <a:pPr lvl="1"/>
            <a:r>
              <a:rPr lang="zh-CN" altLang="en-US"/>
              <a:t>约束声明（断言语句）</a:t>
            </a:r>
          </a:p>
          <a:p>
            <a:pPr lvl="0"/>
            <a:r>
              <a:rPr lang="zh-CN" altLang="en-US"/>
              <a:t>变量绑定</a:t>
            </a:r>
          </a:p>
          <a:p>
            <a:endParaRPr lang="zh-CN" altLang="en-US"/>
          </a:p>
          <a:p>
            <a:endParaRPr lang="en-US" altLang="zh-CN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7325" y="4839335"/>
            <a:ext cx="7816850" cy="88265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97840" y="5915025"/>
            <a:ext cx="6096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mapping(uint /*option*/ =&gt; uint /*count*/) $votes;</a:t>
            </a:r>
          </a:p>
        </p:txBody>
      </p:sp>
      <p:cxnSp>
        <p:nvCxnSpPr>
          <p:cNvPr id="10" name="曲线连接符 9"/>
          <p:cNvCxnSpPr>
            <a:stCxn id="5" idx="1"/>
          </p:cNvCxnSpPr>
          <p:nvPr/>
        </p:nvCxnSpPr>
        <p:spPr>
          <a:xfrm rot="10800000" flipH="1" flipV="1">
            <a:off x="497840" y="4270375"/>
            <a:ext cx="207010" cy="1609725"/>
          </a:xfrm>
          <a:prstGeom prst="curvedConnector4">
            <a:avLst>
              <a:gd name="adj1" fmla="val -115031"/>
              <a:gd name="adj2" fmla="val 61657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3789045" y="3895725"/>
            <a:ext cx="955675" cy="375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8190865" y="3895090"/>
            <a:ext cx="955675" cy="375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7957820" y="4270375"/>
            <a:ext cx="2299335" cy="375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840" y="5603875"/>
            <a:ext cx="11195685" cy="75057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665" y="826135"/>
            <a:ext cx="10694035" cy="4343400"/>
          </a:xfrm>
          <a:prstGeom prst="rect">
            <a:avLst/>
          </a:prstGeom>
        </p:spPr>
      </p:pic>
      <p:sp>
        <p:nvSpPr>
          <p:cNvPr id="11" name="圆角矩形 10"/>
          <p:cNvSpPr/>
          <p:nvPr/>
        </p:nvSpPr>
        <p:spPr>
          <a:xfrm>
            <a:off x="10480040" y="1515110"/>
            <a:ext cx="625475" cy="30861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/>
              <a:t>权重</a:t>
            </a:r>
          </a:p>
        </p:txBody>
      </p:sp>
      <p:sp>
        <p:nvSpPr>
          <p:cNvPr id="5" name="圆角矩形 4"/>
          <p:cNvSpPr/>
          <p:nvPr/>
        </p:nvSpPr>
        <p:spPr>
          <a:xfrm>
            <a:off x="10480040" y="1911350"/>
            <a:ext cx="1375410" cy="30861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/>
              <a:t>投票选项记录</a:t>
            </a:r>
          </a:p>
        </p:txBody>
      </p:sp>
      <p:sp>
        <p:nvSpPr>
          <p:cNvPr id="7" name="圆角矩形 6"/>
          <p:cNvSpPr/>
          <p:nvPr/>
        </p:nvSpPr>
        <p:spPr>
          <a:xfrm>
            <a:off x="10480040" y="2563495"/>
            <a:ext cx="962025" cy="30861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/>
              <a:t>票数记录</a:t>
            </a:r>
          </a:p>
        </p:txBody>
      </p:sp>
      <p:sp>
        <p:nvSpPr>
          <p:cNvPr id="8" name="圆角矩形 7"/>
          <p:cNvSpPr/>
          <p:nvPr/>
        </p:nvSpPr>
        <p:spPr>
          <a:xfrm>
            <a:off x="9434830" y="3902710"/>
            <a:ext cx="962025" cy="30861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/>
              <a:t>统计票数</a:t>
            </a:r>
          </a:p>
        </p:txBody>
      </p:sp>
      <p:sp>
        <p:nvSpPr>
          <p:cNvPr id="10" name="圆角矩形 9"/>
          <p:cNvSpPr/>
          <p:nvPr/>
        </p:nvSpPr>
        <p:spPr>
          <a:xfrm>
            <a:off x="6718935" y="4224655"/>
            <a:ext cx="2242185" cy="30861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/>
              <a:t>记录该用户投了哪个选项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497840" y="5316855"/>
            <a:ext cx="23850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不变式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47</a:t>
            </a:fld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0232FDCE-07D8-41FF-9134-8735D2278408}"/>
              </a:ext>
            </a:extLst>
          </p:cNvPr>
          <p:cNvSpPr/>
          <p:nvPr/>
        </p:nvSpPr>
        <p:spPr>
          <a:xfrm>
            <a:off x="2080470" y="1216404"/>
            <a:ext cx="3540154" cy="352337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8A0CF1BE-963C-4B52-A864-FF0C1D2051A0}"/>
              </a:ext>
            </a:extLst>
          </p:cNvPr>
          <p:cNvSpPr/>
          <p:nvPr/>
        </p:nvSpPr>
        <p:spPr>
          <a:xfrm>
            <a:off x="2677486" y="3192969"/>
            <a:ext cx="4201485" cy="352337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8435" y="864870"/>
            <a:ext cx="3394075" cy="629348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8435" y="127635"/>
            <a:ext cx="9295765" cy="622935"/>
          </a:xfrm>
          <a:prstGeom prst="rect">
            <a:avLst/>
          </a:prstGeom>
        </p:spPr>
      </p:pic>
      <p:sp>
        <p:nvSpPr>
          <p:cNvPr id="7" name="圆角矩形 6"/>
          <p:cNvSpPr/>
          <p:nvPr/>
        </p:nvSpPr>
        <p:spPr>
          <a:xfrm>
            <a:off x="10744200" y="127635"/>
            <a:ext cx="1271905" cy="29527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/>
              <a:t>中间值声明</a:t>
            </a:r>
          </a:p>
        </p:txBody>
      </p:sp>
      <p:sp>
        <p:nvSpPr>
          <p:cNvPr id="4" name="圆角矩形 3"/>
          <p:cNvSpPr/>
          <p:nvPr/>
        </p:nvSpPr>
        <p:spPr>
          <a:xfrm>
            <a:off x="10744200" y="455295"/>
            <a:ext cx="1271905" cy="29527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/>
              <a:t>约束声明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48</a:t>
            </a:fld>
            <a:endParaRPr lang="zh-CN" altLang="en-US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8435" y="864870"/>
            <a:ext cx="3394075" cy="629348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8435" y="127635"/>
            <a:ext cx="9295765" cy="62293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003800" y="3128010"/>
            <a:ext cx="53390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/>
              <a:t>对于写状态变量的语句，需要同时维护不变式中的中间值声明变量</a:t>
            </a:r>
          </a:p>
        </p:txBody>
      </p:sp>
      <p:sp>
        <p:nvSpPr>
          <p:cNvPr id="7" name="圆角矩形 6"/>
          <p:cNvSpPr/>
          <p:nvPr/>
        </p:nvSpPr>
        <p:spPr>
          <a:xfrm>
            <a:off x="10744200" y="127635"/>
            <a:ext cx="1271905" cy="29527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/>
              <a:t>中间值声明</a:t>
            </a:r>
          </a:p>
        </p:txBody>
      </p:sp>
      <p:sp>
        <p:nvSpPr>
          <p:cNvPr id="4" name="圆角矩形 3"/>
          <p:cNvSpPr/>
          <p:nvPr/>
        </p:nvSpPr>
        <p:spPr>
          <a:xfrm>
            <a:off x="10744200" y="455295"/>
            <a:ext cx="1271905" cy="29527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/>
              <a:t>约束声明</a:t>
            </a:r>
          </a:p>
        </p:txBody>
      </p:sp>
      <p:cxnSp>
        <p:nvCxnSpPr>
          <p:cNvPr id="6" name="直接箭头连接符 5"/>
          <p:cNvCxnSpPr>
            <a:stCxn id="3" idx="1"/>
          </p:cNvCxnSpPr>
          <p:nvPr/>
        </p:nvCxnSpPr>
        <p:spPr>
          <a:xfrm flipH="1" flipV="1">
            <a:off x="4013835" y="3079750"/>
            <a:ext cx="989965" cy="20193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/>
          <p:cNvCxnSpPr>
            <a:stCxn id="3" idx="1"/>
          </p:cNvCxnSpPr>
          <p:nvPr/>
        </p:nvCxnSpPr>
        <p:spPr>
          <a:xfrm flipH="1">
            <a:off x="4013835" y="3281680"/>
            <a:ext cx="989965" cy="35052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5003800" y="3964305"/>
            <a:ext cx="32054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/>
              <a:t>在语句上方和下方插入相应的维护代码</a:t>
            </a:r>
          </a:p>
        </p:txBody>
      </p:sp>
      <p:cxnSp>
        <p:nvCxnSpPr>
          <p:cNvPr id="11" name="直接箭头连接符 10"/>
          <p:cNvCxnSpPr>
            <a:stCxn id="10" idx="1"/>
          </p:cNvCxnSpPr>
          <p:nvPr/>
        </p:nvCxnSpPr>
        <p:spPr>
          <a:xfrm flipH="1">
            <a:off x="4700905" y="4117975"/>
            <a:ext cx="30289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5003800" y="1857375"/>
            <a:ext cx="143192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b="1"/>
              <a:t>处理中间值声明</a:t>
            </a:r>
          </a:p>
        </p:txBody>
      </p:sp>
      <p:cxnSp>
        <p:nvCxnSpPr>
          <p:cNvPr id="13" name="直接箭头连接符 12"/>
          <p:cNvCxnSpPr>
            <a:stCxn id="12" idx="1"/>
          </p:cNvCxnSpPr>
          <p:nvPr/>
        </p:nvCxnSpPr>
        <p:spPr>
          <a:xfrm flipH="1">
            <a:off x="4445000" y="2011045"/>
            <a:ext cx="5588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5003800" y="4244340"/>
            <a:ext cx="125349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b="1"/>
              <a:t>处理约束声明</a:t>
            </a:r>
          </a:p>
        </p:txBody>
      </p:sp>
      <p:cxnSp>
        <p:nvCxnSpPr>
          <p:cNvPr id="15" name="直接箭头连接符 14"/>
          <p:cNvCxnSpPr>
            <a:stCxn id="14" idx="1"/>
          </p:cNvCxnSpPr>
          <p:nvPr/>
        </p:nvCxnSpPr>
        <p:spPr>
          <a:xfrm flipH="1">
            <a:off x="4067810" y="4398010"/>
            <a:ext cx="93599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5003800" y="2636520"/>
            <a:ext cx="42722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/>
              <a:t>把中间值声明中的变量映射（绑定）到代码中的变量</a:t>
            </a:r>
          </a:p>
        </p:txBody>
      </p:sp>
      <p:cxnSp>
        <p:nvCxnSpPr>
          <p:cNvPr id="18" name="直接箭头连接符 17"/>
          <p:cNvCxnSpPr>
            <a:stCxn id="16" idx="1"/>
            <a:endCxn id="20" idx="2"/>
          </p:cNvCxnSpPr>
          <p:nvPr/>
        </p:nvCxnSpPr>
        <p:spPr>
          <a:xfrm flipH="1" flipV="1">
            <a:off x="4512310" y="2781935"/>
            <a:ext cx="491490" cy="825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右中括号 19"/>
          <p:cNvSpPr/>
          <p:nvPr/>
        </p:nvSpPr>
        <p:spPr>
          <a:xfrm>
            <a:off x="4436110" y="2620010"/>
            <a:ext cx="76200" cy="323215"/>
          </a:xfrm>
          <a:prstGeom prst="righ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5003800" y="4940300"/>
            <a:ext cx="48056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400">
                <a:sym typeface="+mn-ea"/>
              </a:rPr>
              <a:t>对于写状态变量的语句，</a:t>
            </a:r>
            <a:r>
              <a:rPr lang="zh-CN" altLang="en-US" sz="1400"/>
              <a:t>记录所有可能违反约束声明的操作</a:t>
            </a:r>
          </a:p>
        </p:txBody>
      </p:sp>
      <p:cxnSp>
        <p:nvCxnSpPr>
          <p:cNvPr id="22" name="直接箭头连接符 21"/>
          <p:cNvCxnSpPr>
            <a:stCxn id="21" idx="1"/>
          </p:cNvCxnSpPr>
          <p:nvPr/>
        </p:nvCxnSpPr>
        <p:spPr>
          <a:xfrm flipH="1">
            <a:off x="3488690" y="5093970"/>
            <a:ext cx="151511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5003800" y="5287010"/>
            <a:ext cx="26720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/>
              <a:t>在语句上方插入相应的维护代码</a:t>
            </a:r>
          </a:p>
        </p:txBody>
      </p:sp>
      <p:cxnSp>
        <p:nvCxnSpPr>
          <p:cNvPr id="24" name="直接箭头连接符 23"/>
          <p:cNvCxnSpPr>
            <a:stCxn id="23" idx="1"/>
          </p:cNvCxnSpPr>
          <p:nvPr/>
        </p:nvCxnSpPr>
        <p:spPr>
          <a:xfrm flipH="1">
            <a:off x="3757930" y="5440680"/>
            <a:ext cx="124587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/>
          <p:cNvSpPr txBox="1"/>
          <p:nvPr/>
        </p:nvSpPr>
        <p:spPr>
          <a:xfrm>
            <a:off x="5003800" y="6153150"/>
            <a:ext cx="501967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/>
              <a:t>在函数最后插入一个</a:t>
            </a:r>
            <a:r>
              <a:rPr lang="en-US" altLang="zh-CN" sz="1400"/>
              <a:t>for</a:t>
            </a:r>
            <a:r>
              <a:rPr lang="zh-CN" altLang="en-US" sz="1400"/>
              <a:t>循环，验证合约状态是否符合约束声明</a:t>
            </a:r>
          </a:p>
        </p:txBody>
      </p:sp>
      <p:cxnSp>
        <p:nvCxnSpPr>
          <p:cNvPr id="26" name="直接箭头连接符 25"/>
          <p:cNvCxnSpPr>
            <a:stCxn id="25" idx="1"/>
          </p:cNvCxnSpPr>
          <p:nvPr/>
        </p:nvCxnSpPr>
        <p:spPr>
          <a:xfrm flipH="1">
            <a:off x="3798570" y="6306820"/>
            <a:ext cx="120523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灯片编号占位符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49</a:t>
            </a:fld>
            <a:endParaRPr lang="zh-CN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7705" y="1691005"/>
            <a:ext cx="5678805" cy="207327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智能合约的例子：投票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006090"/>
            <a:ext cx="4055745" cy="150177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7705" y="4335145"/>
            <a:ext cx="4529455" cy="167005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18615" y="4507865"/>
            <a:ext cx="249491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/>
              <a:t>Solidity </a:t>
            </a:r>
            <a:r>
              <a:rPr lang="zh-CN" altLang="en-US" sz="1600"/>
              <a:t>语言</a:t>
            </a:r>
          </a:p>
          <a:p>
            <a:pPr algn="ctr"/>
            <a:r>
              <a:rPr lang="zh-CN" altLang="en-US" sz="1600"/>
              <a:t>（智能合约）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7359650" y="3764280"/>
            <a:ext cx="249491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/>
              <a:t>Java</a:t>
            </a:r>
            <a:endParaRPr lang="zh-CN" altLang="en-US" sz="1600"/>
          </a:p>
        </p:txBody>
      </p:sp>
      <p:sp>
        <p:nvSpPr>
          <p:cNvPr id="10" name="文本框 9"/>
          <p:cNvSpPr txBox="1"/>
          <p:nvPr/>
        </p:nvSpPr>
        <p:spPr>
          <a:xfrm>
            <a:off x="7359650" y="6154420"/>
            <a:ext cx="249491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/>
              <a:t>Python</a:t>
            </a:r>
            <a:endParaRPr lang="zh-CN" altLang="en-US" sz="160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8435" y="864870"/>
            <a:ext cx="3394075" cy="629348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8435" y="127635"/>
            <a:ext cx="9295765" cy="622935"/>
          </a:xfrm>
          <a:prstGeom prst="rect">
            <a:avLst/>
          </a:prstGeom>
        </p:spPr>
      </p:pic>
      <p:sp>
        <p:nvSpPr>
          <p:cNvPr id="7" name="圆角矩形 6"/>
          <p:cNvSpPr/>
          <p:nvPr/>
        </p:nvSpPr>
        <p:spPr>
          <a:xfrm>
            <a:off x="10744200" y="127635"/>
            <a:ext cx="1271905" cy="29527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/>
              <a:t>中间值声明</a:t>
            </a:r>
          </a:p>
        </p:txBody>
      </p:sp>
      <p:sp>
        <p:nvSpPr>
          <p:cNvPr id="4" name="圆角矩形 3"/>
          <p:cNvSpPr/>
          <p:nvPr/>
        </p:nvSpPr>
        <p:spPr>
          <a:xfrm>
            <a:off x="10744200" y="455295"/>
            <a:ext cx="1271905" cy="29527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/>
              <a:t>约束声明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5003800" y="2636520"/>
            <a:ext cx="42722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400"/>
              <a:t>把中间值声明中的变量映射</a:t>
            </a:r>
            <a:r>
              <a:rPr lang="zh-CN" altLang="en-US" sz="1400">
                <a:sym typeface="+mn-ea"/>
              </a:rPr>
              <a:t>（绑定）</a:t>
            </a:r>
            <a:r>
              <a:rPr lang="zh-CN" altLang="en-US" sz="1400"/>
              <a:t>到代码中的变量</a:t>
            </a:r>
          </a:p>
        </p:txBody>
      </p:sp>
      <p:cxnSp>
        <p:nvCxnSpPr>
          <p:cNvPr id="18" name="直接箭头连接符 17"/>
          <p:cNvCxnSpPr>
            <a:stCxn id="16" idx="1"/>
            <a:endCxn id="20" idx="2"/>
          </p:cNvCxnSpPr>
          <p:nvPr/>
        </p:nvCxnSpPr>
        <p:spPr>
          <a:xfrm flipH="1" flipV="1">
            <a:off x="4512310" y="2781935"/>
            <a:ext cx="491490" cy="825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右中括号 19"/>
          <p:cNvSpPr/>
          <p:nvPr/>
        </p:nvSpPr>
        <p:spPr>
          <a:xfrm>
            <a:off x="4436110" y="2620010"/>
            <a:ext cx="76200" cy="323215"/>
          </a:xfrm>
          <a:prstGeom prst="righ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灯片编号占位符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50</a:t>
            </a:fld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2291080" y="2620010"/>
            <a:ext cx="2154555" cy="32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2687955" y="4770120"/>
            <a:ext cx="871220" cy="243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8435" y="864870"/>
            <a:ext cx="3394075" cy="629348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8435" y="127635"/>
            <a:ext cx="9295765" cy="622935"/>
          </a:xfrm>
          <a:prstGeom prst="rect">
            <a:avLst/>
          </a:prstGeom>
        </p:spPr>
      </p:pic>
      <p:sp>
        <p:nvSpPr>
          <p:cNvPr id="7" name="圆角矩形 6"/>
          <p:cNvSpPr/>
          <p:nvPr/>
        </p:nvSpPr>
        <p:spPr>
          <a:xfrm>
            <a:off x="10744200" y="127635"/>
            <a:ext cx="1271905" cy="29527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/>
              <a:t>中间值声明</a:t>
            </a:r>
          </a:p>
        </p:txBody>
      </p:sp>
      <p:sp>
        <p:nvSpPr>
          <p:cNvPr id="4" name="圆角矩形 3"/>
          <p:cNvSpPr/>
          <p:nvPr/>
        </p:nvSpPr>
        <p:spPr>
          <a:xfrm>
            <a:off x="10744200" y="455295"/>
            <a:ext cx="1271905" cy="29527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/>
              <a:t>约束声明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5003800" y="2636520"/>
            <a:ext cx="42722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400"/>
              <a:t>把中间值声明中的变量映射</a:t>
            </a:r>
            <a:r>
              <a:rPr lang="zh-CN" altLang="en-US" sz="1400">
                <a:sym typeface="+mn-ea"/>
              </a:rPr>
              <a:t>（绑定）</a:t>
            </a:r>
            <a:r>
              <a:rPr lang="zh-CN" altLang="en-US" sz="1400"/>
              <a:t>到代码中的变量</a:t>
            </a:r>
          </a:p>
        </p:txBody>
      </p:sp>
      <p:cxnSp>
        <p:nvCxnSpPr>
          <p:cNvPr id="18" name="直接箭头连接符 17"/>
          <p:cNvCxnSpPr>
            <a:stCxn id="16" idx="1"/>
            <a:endCxn id="20" idx="2"/>
          </p:cNvCxnSpPr>
          <p:nvPr/>
        </p:nvCxnSpPr>
        <p:spPr>
          <a:xfrm flipH="1" flipV="1">
            <a:off x="4512310" y="2781935"/>
            <a:ext cx="491490" cy="825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右中括号 19"/>
          <p:cNvSpPr/>
          <p:nvPr/>
        </p:nvSpPr>
        <p:spPr>
          <a:xfrm>
            <a:off x="4436110" y="2620010"/>
            <a:ext cx="76200" cy="323215"/>
          </a:xfrm>
          <a:prstGeom prst="righ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灯片编号占位符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51</a:t>
            </a:fld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2291080" y="2620010"/>
            <a:ext cx="2154555" cy="32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2687955" y="4770120"/>
            <a:ext cx="871220" cy="243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5315585" y="2031365"/>
            <a:ext cx="2184400" cy="30670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Menlo Regular" panose="020B0609030804020204" charset="0"/>
                <a:cs typeface="Menlo Regular" panose="020B0609030804020204" charset="0"/>
                <a:sym typeface="+mn-ea"/>
              </a:rPr>
              <a:t>ballots[</a:t>
            </a:r>
            <a:r>
              <a:rPr lang="en-US" altLang="zh-CN" sz="1400" dirty="0" err="1">
                <a:latin typeface="Menlo Regular" panose="020B0609030804020204" charset="0"/>
                <a:cs typeface="Menlo Regular" panose="020B0609030804020204" charset="0"/>
                <a:sym typeface="+mn-ea"/>
              </a:rPr>
              <a:t>msg.sender</a:t>
            </a:r>
            <a:r>
              <a:rPr lang="en-US" altLang="zh-CN" sz="1400" dirty="0">
                <a:latin typeface="Menlo Regular" panose="020B0609030804020204" charset="0"/>
                <a:cs typeface="Menlo Regular" panose="020B0609030804020204" charset="0"/>
                <a:sym typeface="+mn-ea"/>
              </a:rPr>
              <a:t>]</a:t>
            </a:r>
            <a:endParaRPr lang="en-US" altLang="zh-CN" sz="1400" dirty="0">
              <a:latin typeface="Menlo Regular" panose="020B0609030804020204" charset="0"/>
              <a:cs typeface="Menlo Regular" panose="020B060903080402020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540750" y="2031365"/>
            <a:ext cx="3080385" cy="30670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t">
            <a:spAutoFit/>
          </a:bodyPr>
          <a:lstStyle/>
          <a:p>
            <a:r>
              <a:rPr lang="en-US" altLang="zh-CN" sz="1400" dirty="0">
                <a:latin typeface="Menlo Regular" panose="020B0609030804020204" charset="0"/>
                <a:cs typeface="Menlo Regular" panose="020B0609030804020204" charset="0"/>
                <a:sym typeface="+mn-ea"/>
              </a:rPr>
              <a:t>ballots[$voter] == $option</a:t>
            </a:r>
          </a:p>
        </p:txBody>
      </p:sp>
      <p:cxnSp>
        <p:nvCxnSpPr>
          <p:cNvPr id="10" name="直接箭头连接符 9"/>
          <p:cNvCxnSpPr>
            <a:cxnSpLocks/>
            <a:stCxn id="8" idx="1"/>
            <a:endCxn id="3" idx="3"/>
          </p:cNvCxnSpPr>
          <p:nvPr/>
        </p:nvCxnSpPr>
        <p:spPr>
          <a:xfrm flipH="1">
            <a:off x="7499985" y="2185035"/>
            <a:ext cx="104076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5404485" y="1724660"/>
            <a:ext cx="20066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/>
              <a:t>合约中的语句（部分）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9077960" y="1724660"/>
            <a:ext cx="20066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/>
              <a:t>不变式中的语句（部分）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8435" y="864870"/>
            <a:ext cx="3394075" cy="629348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8435" y="127635"/>
            <a:ext cx="9295765" cy="622935"/>
          </a:xfrm>
          <a:prstGeom prst="rect">
            <a:avLst/>
          </a:prstGeom>
        </p:spPr>
      </p:pic>
      <p:sp>
        <p:nvSpPr>
          <p:cNvPr id="7" name="圆角矩形 6"/>
          <p:cNvSpPr/>
          <p:nvPr/>
        </p:nvSpPr>
        <p:spPr>
          <a:xfrm>
            <a:off x="10744200" y="127635"/>
            <a:ext cx="1271905" cy="29527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/>
              <a:t>中间值声明</a:t>
            </a:r>
          </a:p>
        </p:txBody>
      </p:sp>
      <p:sp>
        <p:nvSpPr>
          <p:cNvPr id="4" name="圆角矩形 3"/>
          <p:cNvSpPr/>
          <p:nvPr/>
        </p:nvSpPr>
        <p:spPr>
          <a:xfrm>
            <a:off x="10744200" y="455295"/>
            <a:ext cx="1271905" cy="29527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/>
              <a:t>约束声明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5003800" y="2636520"/>
            <a:ext cx="42722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400"/>
              <a:t>把中间值声明中的变量映射</a:t>
            </a:r>
            <a:r>
              <a:rPr lang="zh-CN" altLang="en-US" sz="1400">
                <a:sym typeface="+mn-ea"/>
              </a:rPr>
              <a:t>（绑定）</a:t>
            </a:r>
            <a:r>
              <a:rPr lang="zh-CN" altLang="en-US" sz="1400"/>
              <a:t>到代码中的变量</a:t>
            </a:r>
          </a:p>
        </p:txBody>
      </p:sp>
      <p:cxnSp>
        <p:nvCxnSpPr>
          <p:cNvPr id="18" name="直接箭头连接符 17"/>
          <p:cNvCxnSpPr>
            <a:stCxn id="16" idx="1"/>
            <a:endCxn id="20" idx="2"/>
          </p:cNvCxnSpPr>
          <p:nvPr/>
        </p:nvCxnSpPr>
        <p:spPr>
          <a:xfrm flipH="1" flipV="1">
            <a:off x="4512310" y="2781935"/>
            <a:ext cx="491490" cy="825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右中括号 19"/>
          <p:cNvSpPr/>
          <p:nvPr/>
        </p:nvSpPr>
        <p:spPr>
          <a:xfrm>
            <a:off x="4436110" y="2620010"/>
            <a:ext cx="76200" cy="323215"/>
          </a:xfrm>
          <a:prstGeom prst="righ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灯片编号占位符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52</a:t>
            </a:fld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2291080" y="2620010"/>
            <a:ext cx="2154555" cy="32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2687955" y="4770120"/>
            <a:ext cx="871220" cy="243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4923155" y="3386455"/>
            <a:ext cx="6925945" cy="1168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>
                <a:latin typeface="Menlo Regular" panose="020B0609030804020204" charset="0"/>
                <a:cs typeface="Menlo Regular" panose="020B0609030804020204" charset="0"/>
              </a:rPr>
              <a:t>    BindExpr(</a:t>
            </a:r>
            <a:r>
              <a:rPr lang="en-US" altLang="zh-CN" sz="1400">
                <a:latin typeface="Menlo Regular" panose="020B0609030804020204" charset="0"/>
                <a:cs typeface="Menlo Regular" panose="020B0609030804020204" charset="0"/>
                <a:sym typeface="+mn-ea"/>
              </a:rPr>
              <a:t>ballots[msg.sender], ballots[$voter] == $option</a:t>
            </a:r>
            <a:r>
              <a:rPr lang="en-US" altLang="zh-CN" sz="1400">
                <a:latin typeface="Menlo Regular" panose="020B0609030804020204" charset="0"/>
                <a:cs typeface="Menlo Regular" panose="020B0609030804020204" charset="0"/>
              </a:rPr>
              <a:t>)</a:t>
            </a:r>
          </a:p>
          <a:p>
            <a:endParaRPr lang="en-US" altLang="zh-CN" sz="1400">
              <a:latin typeface="Menlo Regular" panose="020B0609030804020204" charset="0"/>
              <a:cs typeface="Menlo Regular" panose="020B0609030804020204" charset="0"/>
            </a:endParaRPr>
          </a:p>
          <a:p>
            <a:r>
              <a:rPr lang="en-US" altLang="zh-CN" sz="1400">
                <a:latin typeface="Menlo Regular" panose="020B0609030804020204" charset="0"/>
                <a:cs typeface="Menlo Regular" panose="020B0609030804020204" charset="0"/>
              </a:rPr>
              <a:t>  = { $voter  &lt;-&gt; msg.sender,</a:t>
            </a:r>
          </a:p>
          <a:p>
            <a:r>
              <a:rPr lang="en-US" altLang="zh-CN" sz="1400">
                <a:latin typeface="Menlo Regular" panose="020B0609030804020204" charset="0"/>
                <a:cs typeface="Menlo Regular" panose="020B0609030804020204" charset="0"/>
              </a:rPr>
              <a:t>      $option &lt;-&gt; </a:t>
            </a:r>
            <a:r>
              <a:rPr lang="en-US" altLang="zh-CN" sz="1400">
                <a:latin typeface="Menlo Regular" panose="020B0609030804020204" charset="0"/>
                <a:cs typeface="Menlo Regular" panose="020B0609030804020204" charset="0"/>
                <a:sym typeface="+mn-ea"/>
              </a:rPr>
              <a:t>ballots[msg.sender] }</a:t>
            </a:r>
            <a:endParaRPr lang="en-US" altLang="zh-CN" sz="1400">
              <a:latin typeface="Menlo Regular" panose="020B0609030804020204" charset="0"/>
              <a:cs typeface="Menlo Regular" panose="020B0609030804020204" charset="0"/>
            </a:endParaRPr>
          </a:p>
          <a:p>
            <a:endParaRPr lang="en-US" altLang="zh-CN" sz="1400">
              <a:latin typeface="Menlo Regular" panose="020B0609030804020204" charset="0"/>
              <a:cs typeface="Menlo Regular" panose="020B060903080402020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315585" y="2031365"/>
            <a:ext cx="2184400" cy="30670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1400">
                <a:latin typeface="Menlo Regular" panose="020B0609030804020204" charset="0"/>
                <a:cs typeface="Menlo Regular" panose="020B0609030804020204" charset="0"/>
                <a:sym typeface="+mn-ea"/>
              </a:rPr>
              <a:t>ballots[msg.sender]</a:t>
            </a:r>
            <a:endParaRPr lang="en-US" altLang="zh-CN" sz="1400">
              <a:latin typeface="Menlo Regular" panose="020B0609030804020204" charset="0"/>
              <a:cs typeface="Menlo Regular" panose="020B060903080402020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540750" y="2031365"/>
            <a:ext cx="3086391" cy="30670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t">
            <a:spAutoFit/>
          </a:bodyPr>
          <a:lstStyle/>
          <a:p>
            <a:r>
              <a:rPr lang="en-US" altLang="zh-CN" sz="1400" dirty="0">
                <a:latin typeface="Menlo Regular" panose="020B0609030804020204" charset="0"/>
                <a:cs typeface="Menlo Regular" panose="020B0609030804020204" charset="0"/>
                <a:sym typeface="+mn-ea"/>
              </a:rPr>
              <a:t>ballots[$voter] == $option</a:t>
            </a:r>
          </a:p>
        </p:txBody>
      </p:sp>
      <p:cxnSp>
        <p:nvCxnSpPr>
          <p:cNvPr id="10" name="直接箭头连接符 9"/>
          <p:cNvCxnSpPr>
            <a:cxnSpLocks/>
            <a:stCxn id="8" idx="1"/>
            <a:endCxn id="3" idx="3"/>
          </p:cNvCxnSpPr>
          <p:nvPr/>
        </p:nvCxnSpPr>
        <p:spPr>
          <a:xfrm flipH="1">
            <a:off x="7499985" y="2184718"/>
            <a:ext cx="104076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5404485" y="1724660"/>
            <a:ext cx="20066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/>
              <a:t>合约中的语句（部分）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9077960" y="1724660"/>
            <a:ext cx="20066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/>
              <a:t>不变式中的语句（部分）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8435" y="864870"/>
            <a:ext cx="3394075" cy="629348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8435" y="127635"/>
            <a:ext cx="9295765" cy="622935"/>
          </a:xfrm>
          <a:prstGeom prst="rect">
            <a:avLst/>
          </a:prstGeom>
        </p:spPr>
      </p:pic>
      <p:sp>
        <p:nvSpPr>
          <p:cNvPr id="7" name="圆角矩形 6"/>
          <p:cNvSpPr/>
          <p:nvPr/>
        </p:nvSpPr>
        <p:spPr>
          <a:xfrm>
            <a:off x="10744200" y="127635"/>
            <a:ext cx="1271905" cy="29527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/>
              <a:t>中间值声明</a:t>
            </a:r>
          </a:p>
        </p:txBody>
      </p:sp>
      <p:sp>
        <p:nvSpPr>
          <p:cNvPr id="4" name="圆角矩形 3"/>
          <p:cNvSpPr/>
          <p:nvPr/>
        </p:nvSpPr>
        <p:spPr>
          <a:xfrm>
            <a:off x="10744200" y="455295"/>
            <a:ext cx="1271905" cy="29527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/>
              <a:t>约束声明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5003800" y="2636520"/>
            <a:ext cx="42722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400"/>
              <a:t>把中间值声明中的变量映射</a:t>
            </a:r>
            <a:r>
              <a:rPr lang="zh-CN" altLang="en-US" sz="1400">
                <a:sym typeface="+mn-ea"/>
              </a:rPr>
              <a:t>（绑定）</a:t>
            </a:r>
            <a:r>
              <a:rPr lang="zh-CN" altLang="en-US" sz="1400"/>
              <a:t>到代码中的变量</a:t>
            </a:r>
          </a:p>
        </p:txBody>
      </p:sp>
      <p:cxnSp>
        <p:nvCxnSpPr>
          <p:cNvPr id="18" name="直接箭头连接符 17"/>
          <p:cNvCxnSpPr>
            <a:stCxn id="16" idx="1"/>
            <a:endCxn id="20" idx="2"/>
          </p:cNvCxnSpPr>
          <p:nvPr/>
        </p:nvCxnSpPr>
        <p:spPr>
          <a:xfrm flipH="1" flipV="1">
            <a:off x="4512310" y="2781935"/>
            <a:ext cx="491490" cy="825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右中括号 19"/>
          <p:cNvSpPr/>
          <p:nvPr/>
        </p:nvSpPr>
        <p:spPr>
          <a:xfrm>
            <a:off x="4436110" y="2620010"/>
            <a:ext cx="76200" cy="323215"/>
          </a:xfrm>
          <a:prstGeom prst="righ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灯片编号占位符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53</a:t>
            </a:fld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2291080" y="2620010"/>
            <a:ext cx="2154555" cy="32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2687955" y="4770120"/>
            <a:ext cx="871220" cy="243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4923155" y="3386455"/>
            <a:ext cx="6925945" cy="1168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Menlo Regular" panose="020B0609030804020204" charset="0"/>
                <a:cs typeface="Menlo Regular" panose="020B0609030804020204" charset="0"/>
              </a:rPr>
              <a:t>    </a:t>
            </a:r>
            <a:r>
              <a:rPr lang="en-US" altLang="zh-CN" sz="1400" dirty="0" err="1">
                <a:latin typeface="Menlo Regular" panose="020B0609030804020204" charset="0"/>
                <a:cs typeface="Menlo Regular" panose="020B0609030804020204" charset="0"/>
              </a:rPr>
              <a:t>BindExpr</a:t>
            </a:r>
            <a:r>
              <a:rPr lang="en-US" altLang="zh-CN" sz="1400" dirty="0">
                <a:latin typeface="Menlo Regular" panose="020B0609030804020204" charset="0"/>
                <a:cs typeface="Menlo Regular" panose="020B0609030804020204" charset="0"/>
              </a:rPr>
              <a:t>(</a:t>
            </a:r>
            <a:r>
              <a:rPr lang="en-US" altLang="zh-CN" sz="1400" dirty="0">
                <a:latin typeface="Menlo Regular" panose="020B0609030804020204" charset="0"/>
                <a:cs typeface="Menlo Regular" panose="020B0609030804020204" charset="0"/>
                <a:sym typeface="+mn-ea"/>
              </a:rPr>
              <a:t>ballots[</a:t>
            </a:r>
            <a:r>
              <a:rPr lang="en-US" altLang="zh-CN" sz="1400" dirty="0" err="1">
                <a:latin typeface="Menlo Regular" panose="020B0609030804020204" charset="0"/>
                <a:cs typeface="Menlo Regular" panose="020B0609030804020204" charset="0"/>
                <a:sym typeface="+mn-ea"/>
              </a:rPr>
              <a:t>msg.sender</a:t>
            </a:r>
            <a:r>
              <a:rPr lang="en-US" altLang="zh-CN" sz="1400" dirty="0">
                <a:latin typeface="Menlo Regular" panose="020B0609030804020204" charset="0"/>
                <a:cs typeface="Menlo Regular" panose="020B0609030804020204" charset="0"/>
                <a:sym typeface="+mn-ea"/>
              </a:rPr>
              <a:t>], ballots[$voter] == $option</a:t>
            </a:r>
            <a:r>
              <a:rPr lang="en-US" altLang="zh-CN" sz="1400" dirty="0">
                <a:latin typeface="Menlo Regular" panose="020B0609030804020204" charset="0"/>
                <a:cs typeface="Menlo Regular" panose="020B0609030804020204" charset="0"/>
              </a:rPr>
              <a:t>)</a:t>
            </a:r>
          </a:p>
          <a:p>
            <a:endParaRPr lang="en-US" altLang="zh-CN" sz="1400" dirty="0">
              <a:latin typeface="Menlo Regular" panose="020B0609030804020204" charset="0"/>
              <a:cs typeface="Menlo Regular" panose="020B0609030804020204" charset="0"/>
            </a:endParaRPr>
          </a:p>
          <a:p>
            <a:r>
              <a:rPr lang="en-US" altLang="zh-CN" sz="1400" dirty="0">
                <a:latin typeface="Menlo Regular" panose="020B0609030804020204" charset="0"/>
                <a:cs typeface="Menlo Regular" panose="020B0609030804020204" charset="0"/>
              </a:rPr>
              <a:t>  = { $voter  &lt;-&gt; </a:t>
            </a:r>
            <a:r>
              <a:rPr lang="en-US" altLang="zh-CN" sz="1400" dirty="0" err="1">
                <a:latin typeface="Menlo Regular" panose="020B0609030804020204" charset="0"/>
                <a:cs typeface="Menlo Regular" panose="020B0609030804020204" charset="0"/>
              </a:rPr>
              <a:t>msg.sender</a:t>
            </a:r>
            <a:r>
              <a:rPr lang="en-US" altLang="zh-CN" sz="1400" dirty="0">
                <a:latin typeface="Menlo Regular" panose="020B0609030804020204" charset="0"/>
                <a:cs typeface="Menlo Regular" panose="020B0609030804020204" charset="0"/>
              </a:rPr>
              <a:t>,</a:t>
            </a:r>
          </a:p>
          <a:p>
            <a:r>
              <a:rPr lang="en-US" altLang="zh-CN" sz="1400" dirty="0">
                <a:latin typeface="Menlo Regular" panose="020B0609030804020204" charset="0"/>
                <a:cs typeface="Menlo Regular" panose="020B0609030804020204" charset="0"/>
              </a:rPr>
              <a:t>      $option &lt;-&gt; </a:t>
            </a:r>
            <a:r>
              <a:rPr lang="en-US" altLang="zh-CN" sz="1400" dirty="0">
                <a:latin typeface="Menlo Regular" panose="020B0609030804020204" charset="0"/>
                <a:cs typeface="Menlo Regular" panose="020B0609030804020204" charset="0"/>
                <a:sym typeface="+mn-ea"/>
              </a:rPr>
              <a:t>ballots[</a:t>
            </a:r>
            <a:r>
              <a:rPr lang="en-US" altLang="zh-CN" sz="1400" dirty="0" err="1">
                <a:latin typeface="Menlo Regular" panose="020B0609030804020204" charset="0"/>
                <a:cs typeface="Menlo Regular" panose="020B0609030804020204" charset="0"/>
                <a:sym typeface="+mn-ea"/>
              </a:rPr>
              <a:t>msg.sender</a:t>
            </a:r>
            <a:r>
              <a:rPr lang="en-US" altLang="zh-CN" sz="1400" dirty="0">
                <a:latin typeface="Menlo Regular" panose="020B0609030804020204" charset="0"/>
                <a:cs typeface="Menlo Regular" panose="020B0609030804020204" charset="0"/>
                <a:sym typeface="+mn-ea"/>
              </a:rPr>
              <a:t>] }</a:t>
            </a:r>
            <a:endParaRPr lang="en-US" altLang="zh-CN" sz="1400" dirty="0">
              <a:latin typeface="Menlo Regular" panose="020B0609030804020204" charset="0"/>
              <a:cs typeface="Menlo Regular" panose="020B0609030804020204" charset="0"/>
            </a:endParaRPr>
          </a:p>
          <a:p>
            <a:endParaRPr lang="en-US" altLang="zh-CN" sz="1400" dirty="0">
              <a:latin typeface="Menlo Regular" panose="020B0609030804020204" charset="0"/>
              <a:cs typeface="Menlo Regular" panose="020B0609030804020204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404927" y="3391535"/>
            <a:ext cx="843161" cy="276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7934692" y="3386455"/>
            <a:ext cx="462688" cy="276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5315585" y="2031365"/>
            <a:ext cx="2184400" cy="30670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1400">
                <a:latin typeface="Menlo Regular" panose="020B0609030804020204" charset="0"/>
                <a:cs typeface="Menlo Regular" panose="020B0609030804020204" charset="0"/>
                <a:sym typeface="+mn-ea"/>
              </a:rPr>
              <a:t>ballots[msg.sender]</a:t>
            </a:r>
            <a:endParaRPr lang="en-US" altLang="zh-CN" sz="1400">
              <a:latin typeface="Menlo Regular" panose="020B0609030804020204" charset="0"/>
              <a:cs typeface="Menlo Regular" panose="020B0609030804020204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8540750" y="2031365"/>
            <a:ext cx="3086391" cy="30670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t">
            <a:spAutoFit/>
          </a:bodyPr>
          <a:lstStyle/>
          <a:p>
            <a:r>
              <a:rPr lang="en-US" altLang="zh-CN" sz="1400" dirty="0">
                <a:latin typeface="Menlo Regular" panose="020B0609030804020204" charset="0"/>
                <a:cs typeface="Menlo Regular" panose="020B0609030804020204" charset="0"/>
                <a:sym typeface="+mn-ea"/>
              </a:rPr>
              <a:t>ballots[$voter] == $option</a:t>
            </a:r>
          </a:p>
        </p:txBody>
      </p:sp>
      <p:cxnSp>
        <p:nvCxnSpPr>
          <p:cNvPr id="13" name="直接箭头连接符 12"/>
          <p:cNvCxnSpPr>
            <a:cxnSpLocks/>
            <a:stCxn id="12" idx="1"/>
            <a:endCxn id="11" idx="3"/>
          </p:cNvCxnSpPr>
          <p:nvPr/>
        </p:nvCxnSpPr>
        <p:spPr>
          <a:xfrm flipH="1">
            <a:off x="7499985" y="2184718"/>
            <a:ext cx="104076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5404485" y="1724660"/>
            <a:ext cx="20066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/>
              <a:t>合约中的语句（部分）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9077960" y="1724660"/>
            <a:ext cx="20066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/>
              <a:t>不变式中的语句（部分）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8435" y="864870"/>
            <a:ext cx="3394075" cy="629348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8435" y="127635"/>
            <a:ext cx="9295765" cy="622935"/>
          </a:xfrm>
          <a:prstGeom prst="rect">
            <a:avLst/>
          </a:prstGeom>
        </p:spPr>
      </p:pic>
      <p:sp>
        <p:nvSpPr>
          <p:cNvPr id="7" name="圆角矩形 6"/>
          <p:cNvSpPr/>
          <p:nvPr/>
        </p:nvSpPr>
        <p:spPr>
          <a:xfrm>
            <a:off x="10744200" y="127635"/>
            <a:ext cx="1271905" cy="29527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/>
              <a:t>中间值声明</a:t>
            </a:r>
          </a:p>
        </p:txBody>
      </p:sp>
      <p:sp>
        <p:nvSpPr>
          <p:cNvPr id="4" name="圆角矩形 3"/>
          <p:cNvSpPr/>
          <p:nvPr/>
        </p:nvSpPr>
        <p:spPr>
          <a:xfrm>
            <a:off x="10744200" y="455295"/>
            <a:ext cx="1271905" cy="29527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/>
              <a:t>约束声明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5003800" y="2636520"/>
            <a:ext cx="42722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400"/>
              <a:t>把中间值声明中的变量映射</a:t>
            </a:r>
            <a:r>
              <a:rPr lang="zh-CN" altLang="en-US" sz="1400">
                <a:sym typeface="+mn-ea"/>
              </a:rPr>
              <a:t>（绑定）</a:t>
            </a:r>
            <a:r>
              <a:rPr lang="zh-CN" altLang="en-US" sz="1400"/>
              <a:t>到代码中的变量</a:t>
            </a:r>
          </a:p>
        </p:txBody>
      </p:sp>
      <p:cxnSp>
        <p:nvCxnSpPr>
          <p:cNvPr id="18" name="直接箭头连接符 17"/>
          <p:cNvCxnSpPr>
            <a:stCxn id="16" idx="1"/>
            <a:endCxn id="20" idx="2"/>
          </p:cNvCxnSpPr>
          <p:nvPr/>
        </p:nvCxnSpPr>
        <p:spPr>
          <a:xfrm flipH="1" flipV="1">
            <a:off x="4512310" y="2781935"/>
            <a:ext cx="491490" cy="825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右中括号 19"/>
          <p:cNvSpPr/>
          <p:nvPr/>
        </p:nvSpPr>
        <p:spPr>
          <a:xfrm>
            <a:off x="4436110" y="2620010"/>
            <a:ext cx="76200" cy="323215"/>
          </a:xfrm>
          <a:prstGeom prst="righ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灯片编号占位符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54</a:t>
            </a:fld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2291080" y="2620010"/>
            <a:ext cx="2154555" cy="32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2687955" y="4770120"/>
            <a:ext cx="871220" cy="243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4923155" y="3386455"/>
            <a:ext cx="6925945" cy="1168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>
                <a:latin typeface="Menlo Regular" panose="020B0609030804020204" charset="0"/>
                <a:cs typeface="Menlo Regular" panose="020B0609030804020204" charset="0"/>
              </a:rPr>
              <a:t>    BindExpr(</a:t>
            </a:r>
            <a:r>
              <a:rPr lang="en-US" altLang="zh-CN" sz="1400">
                <a:latin typeface="Menlo Regular" panose="020B0609030804020204" charset="0"/>
                <a:cs typeface="Menlo Regular" panose="020B0609030804020204" charset="0"/>
                <a:sym typeface="+mn-ea"/>
              </a:rPr>
              <a:t>ballots[msg.sender], ballots[$voter] == $option</a:t>
            </a:r>
            <a:r>
              <a:rPr lang="en-US" altLang="zh-CN" sz="1400">
                <a:latin typeface="Menlo Regular" panose="020B0609030804020204" charset="0"/>
                <a:cs typeface="Menlo Regular" panose="020B0609030804020204" charset="0"/>
              </a:rPr>
              <a:t>)</a:t>
            </a:r>
          </a:p>
          <a:p>
            <a:endParaRPr lang="en-US" altLang="zh-CN" sz="1400">
              <a:latin typeface="Menlo Regular" panose="020B0609030804020204" charset="0"/>
              <a:cs typeface="Menlo Regular" panose="020B0609030804020204" charset="0"/>
            </a:endParaRPr>
          </a:p>
          <a:p>
            <a:r>
              <a:rPr lang="en-US" altLang="zh-CN" sz="1400">
                <a:latin typeface="Menlo Regular" panose="020B0609030804020204" charset="0"/>
                <a:cs typeface="Menlo Regular" panose="020B0609030804020204" charset="0"/>
              </a:rPr>
              <a:t>  = { $voter  &lt;-&gt; msg.sender,</a:t>
            </a:r>
          </a:p>
          <a:p>
            <a:r>
              <a:rPr lang="en-US" altLang="zh-CN" sz="1400">
                <a:latin typeface="Menlo Regular" panose="020B0609030804020204" charset="0"/>
                <a:cs typeface="Menlo Regular" panose="020B0609030804020204" charset="0"/>
              </a:rPr>
              <a:t>      $option &lt;-&gt; </a:t>
            </a:r>
            <a:r>
              <a:rPr lang="en-US" altLang="zh-CN" sz="1400">
                <a:latin typeface="Menlo Regular" panose="020B0609030804020204" charset="0"/>
                <a:cs typeface="Menlo Regular" panose="020B0609030804020204" charset="0"/>
                <a:sym typeface="+mn-ea"/>
              </a:rPr>
              <a:t>ballots[msg.sender] }</a:t>
            </a:r>
            <a:endParaRPr lang="en-US" altLang="zh-CN" sz="1400">
              <a:latin typeface="Menlo Regular" panose="020B0609030804020204" charset="0"/>
              <a:cs typeface="Menlo Regular" panose="020B0609030804020204" charset="0"/>
            </a:endParaRPr>
          </a:p>
          <a:p>
            <a:endParaRPr lang="en-US" altLang="zh-CN" sz="1400">
              <a:latin typeface="Menlo Regular" panose="020B0609030804020204" charset="0"/>
              <a:cs typeface="Menlo Regular" panose="020B0609030804020204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842317" y="3386455"/>
            <a:ext cx="1472883" cy="276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690994" y="3394709"/>
            <a:ext cx="585086" cy="276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5315585" y="2031365"/>
            <a:ext cx="2184400" cy="30670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1400">
                <a:latin typeface="Menlo Regular" panose="020B0609030804020204" charset="0"/>
                <a:cs typeface="Menlo Regular" panose="020B0609030804020204" charset="0"/>
                <a:sym typeface="+mn-ea"/>
              </a:rPr>
              <a:t>ballots[msg.sender]</a:t>
            </a:r>
            <a:endParaRPr lang="en-US" altLang="zh-CN" sz="1400">
              <a:latin typeface="Menlo Regular" panose="020B0609030804020204" charset="0"/>
              <a:cs typeface="Menlo Regular" panose="020B060903080402020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540750" y="2031365"/>
            <a:ext cx="3086391" cy="30670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t">
            <a:spAutoFit/>
          </a:bodyPr>
          <a:lstStyle/>
          <a:p>
            <a:r>
              <a:rPr lang="en-US" altLang="zh-CN" sz="1400" dirty="0">
                <a:latin typeface="Menlo Regular" panose="020B0609030804020204" charset="0"/>
                <a:cs typeface="Menlo Regular" panose="020B0609030804020204" charset="0"/>
                <a:sym typeface="+mn-ea"/>
              </a:rPr>
              <a:t>ballots[$voter] == $option</a:t>
            </a:r>
          </a:p>
        </p:txBody>
      </p:sp>
      <p:cxnSp>
        <p:nvCxnSpPr>
          <p:cNvPr id="12" name="直接箭头连接符 11"/>
          <p:cNvCxnSpPr>
            <a:cxnSpLocks/>
            <a:stCxn id="11" idx="1"/>
            <a:endCxn id="8" idx="3"/>
          </p:cNvCxnSpPr>
          <p:nvPr/>
        </p:nvCxnSpPr>
        <p:spPr>
          <a:xfrm flipH="1">
            <a:off x="7499985" y="2184718"/>
            <a:ext cx="104076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5404485" y="1724660"/>
            <a:ext cx="20066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/>
              <a:t>合约中的语句（部分）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9077960" y="1724660"/>
            <a:ext cx="20066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/>
              <a:t>不变式中的语句（部分）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8435" y="864870"/>
            <a:ext cx="3394075" cy="629348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8435" y="127635"/>
            <a:ext cx="9295765" cy="62293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003800" y="3128010"/>
            <a:ext cx="53390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/>
              <a:t>对于写状态变量的语句，需要同时维护不变式中的中间值声明变量</a:t>
            </a:r>
          </a:p>
        </p:txBody>
      </p:sp>
      <p:sp>
        <p:nvSpPr>
          <p:cNvPr id="7" name="圆角矩形 6"/>
          <p:cNvSpPr/>
          <p:nvPr/>
        </p:nvSpPr>
        <p:spPr>
          <a:xfrm>
            <a:off x="10744200" y="127635"/>
            <a:ext cx="1271905" cy="29527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/>
              <a:t>中间值声明</a:t>
            </a:r>
          </a:p>
        </p:txBody>
      </p:sp>
      <p:sp>
        <p:nvSpPr>
          <p:cNvPr id="4" name="圆角矩形 3"/>
          <p:cNvSpPr/>
          <p:nvPr/>
        </p:nvSpPr>
        <p:spPr>
          <a:xfrm>
            <a:off x="10744200" y="455295"/>
            <a:ext cx="1271905" cy="29527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/>
              <a:t>约束声明</a:t>
            </a:r>
          </a:p>
        </p:txBody>
      </p:sp>
      <p:cxnSp>
        <p:nvCxnSpPr>
          <p:cNvPr id="6" name="直接箭头连接符 5"/>
          <p:cNvCxnSpPr>
            <a:stCxn id="3" idx="1"/>
          </p:cNvCxnSpPr>
          <p:nvPr/>
        </p:nvCxnSpPr>
        <p:spPr>
          <a:xfrm flipH="1" flipV="1">
            <a:off x="4013835" y="3079750"/>
            <a:ext cx="989965" cy="20193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/>
          <p:cNvCxnSpPr>
            <a:stCxn id="3" idx="1"/>
          </p:cNvCxnSpPr>
          <p:nvPr/>
        </p:nvCxnSpPr>
        <p:spPr>
          <a:xfrm flipH="1">
            <a:off x="4013835" y="3281680"/>
            <a:ext cx="989965" cy="35052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5003800" y="3964305"/>
            <a:ext cx="32054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/>
              <a:t>在语句上方和下方插入相应的维护代码</a:t>
            </a:r>
          </a:p>
        </p:txBody>
      </p:sp>
      <p:cxnSp>
        <p:nvCxnSpPr>
          <p:cNvPr id="11" name="直接箭头连接符 10"/>
          <p:cNvCxnSpPr>
            <a:stCxn id="10" idx="1"/>
          </p:cNvCxnSpPr>
          <p:nvPr/>
        </p:nvCxnSpPr>
        <p:spPr>
          <a:xfrm flipH="1">
            <a:off x="4700905" y="4117975"/>
            <a:ext cx="30289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5003800" y="1857375"/>
            <a:ext cx="143192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b="1"/>
              <a:t>处理中间值声明</a:t>
            </a:r>
          </a:p>
        </p:txBody>
      </p:sp>
      <p:cxnSp>
        <p:nvCxnSpPr>
          <p:cNvPr id="13" name="直接箭头连接符 12"/>
          <p:cNvCxnSpPr>
            <a:stCxn id="12" idx="1"/>
          </p:cNvCxnSpPr>
          <p:nvPr/>
        </p:nvCxnSpPr>
        <p:spPr>
          <a:xfrm flipH="1">
            <a:off x="4445000" y="2011045"/>
            <a:ext cx="5588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5003800" y="4244340"/>
            <a:ext cx="125349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b="1"/>
              <a:t>处理约束声明</a:t>
            </a:r>
          </a:p>
        </p:txBody>
      </p:sp>
      <p:cxnSp>
        <p:nvCxnSpPr>
          <p:cNvPr id="15" name="直接箭头连接符 14"/>
          <p:cNvCxnSpPr>
            <a:stCxn id="14" idx="1"/>
          </p:cNvCxnSpPr>
          <p:nvPr/>
        </p:nvCxnSpPr>
        <p:spPr>
          <a:xfrm flipH="1">
            <a:off x="4067810" y="4398010"/>
            <a:ext cx="93599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5003800" y="2636520"/>
            <a:ext cx="42722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/>
              <a:t>把中间值声明中的变量映射（绑定）到代码中的变量</a:t>
            </a:r>
          </a:p>
        </p:txBody>
      </p:sp>
      <p:cxnSp>
        <p:nvCxnSpPr>
          <p:cNvPr id="18" name="直接箭头连接符 17"/>
          <p:cNvCxnSpPr>
            <a:stCxn id="16" idx="1"/>
            <a:endCxn id="20" idx="2"/>
          </p:cNvCxnSpPr>
          <p:nvPr/>
        </p:nvCxnSpPr>
        <p:spPr>
          <a:xfrm flipH="1" flipV="1">
            <a:off x="4512310" y="2781935"/>
            <a:ext cx="491490" cy="825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右中括号 19"/>
          <p:cNvSpPr/>
          <p:nvPr/>
        </p:nvSpPr>
        <p:spPr>
          <a:xfrm>
            <a:off x="4436110" y="2620010"/>
            <a:ext cx="76200" cy="323215"/>
          </a:xfrm>
          <a:prstGeom prst="righ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5003800" y="4940300"/>
            <a:ext cx="48056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400">
                <a:sym typeface="+mn-ea"/>
              </a:rPr>
              <a:t>对于写状态变量的语句，</a:t>
            </a:r>
            <a:r>
              <a:rPr lang="zh-CN" altLang="en-US" sz="1400"/>
              <a:t>记录所有可能违反约束声明的操作</a:t>
            </a:r>
          </a:p>
        </p:txBody>
      </p:sp>
      <p:cxnSp>
        <p:nvCxnSpPr>
          <p:cNvPr id="22" name="直接箭头连接符 21"/>
          <p:cNvCxnSpPr>
            <a:stCxn id="21" idx="1"/>
          </p:cNvCxnSpPr>
          <p:nvPr/>
        </p:nvCxnSpPr>
        <p:spPr>
          <a:xfrm flipH="1">
            <a:off x="3488690" y="5093970"/>
            <a:ext cx="151511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5003800" y="5287010"/>
            <a:ext cx="26720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/>
              <a:t>在语句上方插入相应的维护代码</a:t>
            </a:r>
          </a:p>
        </p:txBody>
      </p:sp>
      <p:cxnSp>
        <p:nvCxnSpPr>
          <p:cNvPr id="24" name="直接箭头连接符 23"/>
          <p:cNvCxnSpPr>
            <a:stCxn id="23" idx="1"/>
          </p:cNvCxnSpPr>
          <p:nvPr/>
        </p:nvCxnSpPr>
        <p:spPr>
          <a:xfrm flipH="1">
            <a:off x="3757930" y="5440680"/>
            <a:ext cx="124587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/>
          <p:cNvSpPr txBox="1"/>
          <p:nvPr/>
        </p:nvSpPr>
        <p:spPr>
          <a:xfrm>
            <a:off x="5003800" y="6153150"/>
            <a:ext cx="501967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/>
              <a:t>在函数最后插入一个</a:t>
            </a:r>
            <a:r>
              <a:rPr lang="en-US" altLang="zh-CN" sz="1400"/>
              <a:t>for</a:t>
            </a:r>
            <a:r>
              <a:rPr lang="zh-CN" altLang="en-US" sz="1400"/>
              <a:t>循环，验证合约状态是否符合约束声明</a:t>
            </a:r>
          </a:p>
        </p:txBody>
      </p:sp>
      <p:cxnSp>
        <p:nvCxnSpPr>
          <p:cNvPr id="26" name="直接箭头连接符 25"/>
          <p:cNvCxnSpPr>
            <a:stCxn id="25" idx="1"/>
          </p:cNvCxnSpPr>
          <p:nvPr/>
        </p:nvCxnSpPr>
        <p:spPr>
          <a:xfrm flipH="1">
            <a:off x="3798570" y="6306820"/>
            <a:ext cx="120523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灯片编号占位符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55</a:t>
            </a:fld>
            <a:endParaRPr lang="zh-CN" altLang="en-US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2645" y="0"/>
            <a:ext cx="3700145" cy="6858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225" y="104775"/>
            <a:ext cx="7800975" cy="52324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225" y="730885"/>
            <a:ext cx="5805170" cy="2358390"/>
          </a:xfrm>
          <a:prstGeom prst="rect">
            <a:avLst/>
          </a:prstGeo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56</a:t>
            </a:fld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10FA7C7-5EBA-44B4-9771-1F06B93CC77D}"/>
              </a:ext>
            </a:extLst>
          </p:cNvPr>
          <p:cNvSpPr/>
          <p:nvPr/>
        </p:nvSpPr>
        <p:spPr>
          <a:xfrm>
            <a:off x="1157093" y="956347"/>
            <a:ext cx="1879722" cy="159390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8469221-C0F7-462E-843F-857979438CA9}"/>
              </a:ext>
            </a:extLst>
          </p:cNvPr>
          <p:cNvSpPr/>
          <p:nvPr/>
        </p:nvSpPr>
        <p:spPr>
          <a:xfrm>
            <a:off x="1426940" y="2022811"/>
            <a:ext cx="2230870" cy="159390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560" y="717550"/>
            <a:ext cx="7503795" cy="533590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2645" y="0"/>
            <a:ext cx="3700145" cy="6858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225" y="104775"/>
            <a:ext cx="7800975" cy="52324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384300" y="3780155"/>
            <a:ext cx="3011170" cy="167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394154" y="2684145"/>
            <a:ext cx="7934960" cy="196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403225" y="3243671"/>
            <a:ext cx="7934960" cy="536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394154" y="4119788"/>
            <a:ext cx="7934960" cy="1769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57</a:t>
            </a:fld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F7C6D7A-B47E-4349-BC08-DAE8FA1E8405}"/>
              </a:ext>
            </a:extLst>
          </p:cNvPr>
          <p:cNvSpPr/>
          <p:nvPr/>
        </p:nvSpPr>
        <p:spPr>
          <a:xfrm>
            <a:off x="1157093" y="956347"/>
            <a:ext cx="1879722" cy="159390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5BB3F028-8916-40D9-A786-2C03F8AEF6A8}"/>
              </a:ext>
            </a:extLst>
          </p:cNvPr>
          <p:cNvSpPr/>
          <p:nvPr/>
        </p:nvSpPr>
        <p:spPr>
          <a:xfrm>
            <a:off x="1426940" y="2385190"/>
            <a:ext cx="2230870" cy="159390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8F9C755D-0F6C-4471-A639-0D102DDBFE8A}"/>
              </a:ext>
            </a:extLst>
          </p:cNvPr>
          <p:cNvSpPr/>
          <p:nvPr/>
        </p:nvSpPr>
        <p:spPr>
          <a:xfrm>
            <a:off x="394154" y="1652221"/>
            <a:ext cx="7934960" cy="366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Future Directions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可以为智能合约设计内置</a:t>
            </a:r>
            <a:br>
              <a:rPr lang="en-US" altLang="zh-CN" dirty="0"/>
            </a:br>
            <a:r>
              <a:rPr lang="zh-CN" altLang="en-US" dirty="0"/>
              <a:t>动态验证功能的新语言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58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15207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Future Directions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可以为智能合约设计内置</a:t>
            </a:r>
            <a:br>
              <a:rPr lang="en-US" altLang="zh-CN" dirty="0"/>
            </a:br>
            <a:r>
              <a:rPr lang="zh-CN" altLang="en-US" dirty="0"/>
              <a:t>动态验证功能的新语言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59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623A040-6306-40BC-B412-3E61FFB4F0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5138" y="1249899"/>
            <a:ext cx="4330923" cy="5016758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1C093625-4F2D-4DF5-953F-25E35D96AC12}"/>
              </a:ext>
            </a:extLst>
          </p:cNvPr>
          <p:cNvSpPr/>
          <p:nvPr/>
        </p:nvSpPr>
        <p:spPr>
          <a:xfrm>
            <a:off x="6685613" y="2263515"/>
            <a:ext cx="3013023" cy="509665"/>
          </a:xfrm>
          <a:prstGeom prst="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Problem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智能合约的代码是人写的，会有</a:t>
            </a:r>
            <a:r>
              <a:rPr lang="en-US" altLang="zh-CN" dirty="0"/>
              <a:t>bug</a:t>
            </a:r>
          </a:p>
          <a:p>
            <a:r>
              <a:rPr lang="zh-CN" altLang="en-US" dirty="0"/>
              <a:t>智能合约的</a:t>
            </a:r>
            <a:r>
              <a:rPr lang="en-US" altLang="zh-CN" dirty="0"/>
              <a:t>bug</a:t>
            </a:r>
            <a:r>
              <a:rPr lang="zh-CN" altLang="en-US" dirty="0"/>
              <a:t>可导致严重后果，因为</a:t>
            </a:r>
          </a:p>
          <a:p>
            <a:pPr lvl="1"/>
            <a:r>
              <a:rPr lang="zh-CN" altLang="en-US" dirty="0"/>
              <a:t>以太坊上的合约一旦部署，就不可再直接修改其代码</a:t>
            </a:r>
          </a:p>
          <a:p>
            <a:pPr lvl="1"/>
            <a:r>
              <a:rPr lang="zh-CN" altLang="en-US" dirty="0"/>
              <a:t>合约内部的</a:t>
            </a:r>
            <a:r>
              <a:rPr lang="en-US" altLang="zh-CN" dirty="0"/>
              <a:t>bug</a:t>
            </a:r>
            <a:r>
              <a:rPr lang="zh-CN" altLang="en-US" dirty="0"/>
              <a:t>被视为正常的预期行为，在区块链上忠实执行（不可逆）</a:t>
            </a:r>
          </a:p>
          <a:p>
            <a:pPr lvl="1"/>
            <a:r>
              <a:rPr lang="zh-CN" altLang="en-US" dirty="0">
                <a:sym typeface="+mn-ea"/>
              </a:rPr>
              <a:t>合约存储和管理着数字资产和数字身份</a:t>
            </a:r>
          </a:p>
          <a:p>
            <a:pPr lvl="0"/>
            <a:r>
              <a:rPr lang="zh-CN" altLang="en-US" dirty="0"/>
              <a:t>通常导致大量的经济损失</a:t>
            </a:r>
            <a:endParaRPr lang="en-US" altLang="zh-CN" dirty="0"/>
          </a:p>
          <a:p>
            <a:pPr lvl="1"/>
            <a:r>
              <a:rPr lang="en-US" altLang="zh-CN" dirty="0"/>
              <a:t>2016</a:t>
            </a:r>
            <a:r>
              <a:rPr lang="zh-CN" altLang="en-US" dirty="0"/>
              <a:t>年</a:t>
            </a:r>
            <a:r>
              <a:rPr lang="en-US" altLang="zh-CN" dirty="0"/>
              <a:t>DAO</a:t>
            </a:r>
            <a:r>
              <a:rPr lang="zh-CN" altLang="en-US" dirty="0"/>
              <a:t>攻击事件中，黑客窃取超过</a:t>
            </a:r>
            <a:r>
              <a:rPr lang="en-US" altLang="zh-CN" dirty="0"/>
              <a:t>5000</a:t>
            </a:r>
            <a:r>
              <a:rPr lang="zh-CN" altLang="en-US" dirty="0"/>
              <a:t>万美元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Future Directions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可以为智能合约设计内置动态验证功能的新语言</a:t>
            </a:r>
          </a:p>
          <a:p>
            <a:r>
              <a:rPr lang="zh-CN" altLang="en-US" dirty="0"/>
              <a:t>由于动态验证开销较小，可以结合静态分析和动态验证来提高程序的安全性</a:t>
            </a:r>
          </a:p>
          <a:p>
            <a:r>
              <a:rPr lang="zh-CN" altLang="en-US" dirty="0"/>
              <a:t>可以在区块链的虚拟机内部进行动态验证，提高性能，但需要对现有的链进行硬分叉</a:t>
            </a:r>
            <a:endParaRPr lang="en-US" altLang="zh-CN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60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9045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EDDE056-9138-4667-A11C-C0F6A95AA1A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zh-CN" altLang="en-US" sz="4000" dirty="0"/>
              <a:t>智能合约动态验证</a:t>
            </a:r>
            <a:br>
              <a:rPr lang="en-US" altLang="zh-CN" sz="3200" dirty="0"/>
            </a:br>
            <a:r>
              <a:rPr lang="en-US" altLang="zh-CN" sz="3200" dirty="0"/>
              <a:t>Securing Smart Contract with Runtime Validation</a:t>
            </a:r>
            <a:br>
              <a:rPr lang="en-US" altLang="zh-CN" sz="3200" dirty="0"/>
            </a:br>
            <a:endParaRPr lang="zh-CN" altLang="en-US" sz="3200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2C6C84F-51FF-4D9A-A483-D0692B66A4F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r"/>
            <a:r>
              <a:rPr lang="en-US" altLang="zh-CN" sz="2000" dirty="0" err="1"/>
              <a:t>Ao</a:t>
            </a:r>
            <a:r>
              <a:rPr lang="en-US" altLang="zh-CN" sz="2000" dirty="0"/>
              <a:t> Li, </a:t>
            </a:r>
            <a:r>
              <a:rPr lang="en-US" altLang="zh-CN" sz="2000" dirty="0" err="1"/>
              <a:t>Jemin</a:t>
            </a:r>
            <a:r>
              <a:rPr lang="en-US" altLang="zh-CN" sz="2000" dirty="0"/>
              <a:t> Andrew Choi, Fan Long - University of Toronto</a:t>
            </a:r>
          </a:p>
          <a:p>
            <a:pPr algn="r"/>
            <a:r>
              <a:rPr lang="zh-CN" altLang="en-US" sz="2000" dirty="0"/>
              <a:t>王子彦</a:t>
            </a:r>
            <a:endParaRPr lang="en-US" altLang="zh-CN" sz="2000" dirty="0"/>
          </a:p>
          <a:p>
            <a:pPr algn="r"/>
            <a:r>
              <a:rPr lang="en-US" altLang="zh-CN" sz="2000" dirty="0">
                <a:hlinkClick r:id="rId2"/>
              </a:rPr>
              <a:t>ziyan-wang.github.io</a:t>
            </a:r>
            <a:endParaRPr lang="en-US" altLang="zh-CN" sz="2000" dirty="0"/>
          </a:p>
          <a:p>
            <a:pPr algn="r"/>
            <a:r>
              <a:rPr lang="en-US" altLang="zh-CN" sz="2000" dirty="0"/>
              <a:t>2021/06/24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BA5A723-7CCC-41A0-92D0-F3457EC3AB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15649-C9ED-48C8-A5FE-B1B2A0DC99FC}" type="slidenum">
              <a:rPr lang="zh-CN" altLang="en-US" smtClean="0"/>
              <a:t>61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B6576C0-DCB3-45B1-974A-562B5328C1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331" y="372907"/>
            <a:ext cx="10766469" cy="1322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4903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Problem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智能合约的代码是人写的，会有</a:t>
            </a:r>
            <a:r>
              <a:rPr lang="en-US" altLang="zh-CN" dirty="0"/>
              <a:t>bug</a:t>
            </a:r>
          </a:p>
          <a:p>
            <a:r>
              <a:rPr lang="zh-CN" altLang="en-US" dirty="0"/>
              <a:t>智能合约的</a:t>
            </a:r>
            <a:r>
              <a:rPr lang="en-US" altLang="zh-CN" dirty="0"/>
              <a:t>bug</a:t>
            </a:r>
            <a:r>
              <a:rPr lang="zh-CN" altLang="en-US" dirty="0"/>
              <a:t>可导致严重后果，因为</a:t>
            </a:r>
          </a:p>
          <a:p>
            <a:pPr lvl="1"/>
            <a:r>
              <a:rPr lang="zh-CN" altLang="en-US" dirty="0"/>
              <a:t>以太坊上的合约一旦部署，就不可再直接修改其代码</a:t>
            </a:r>
          </a:p>
          <a:p>
            <a:pPr lvl="1"/>
            <a:r>
              <a:rPr lang="zh-CN" altLang="en-US" dirty="0"/>
              <a:t>合约内部的</a:t>
            </a:r>
            <a:r>
              <a:rPr lang="en-US" altLang="zh-CN" dirty="0"/>
              <a:t>bug</a:t>
            </a:r>
            <a:r>
              <a:rPr lang="zh-CN" altLang="en-US" dirty="0"/>
              <a:t>被视为正常的预期行为，在区块链上忠实执行（不可逆）</a:t>
            </a:r>
          </a:p>
          <a:p>
            <a:pPr lvl="1"/>
            <a:r>
              <a:rPr lang="zh-CN" altLang="en-US" dirty="0">
                <a:sym typeface="+mn-ea"/>
              </a:rPr>
              <a:t>合约存储和管理着数字资产和数字身份</a:t>
            </a:r>
          </a:p>
          <a:p>
            <a:pPr lvl="0"/>
            <a:r>
              <a:rPr lang="zh-CN" altLang="en-US" dirty="0"/>
              <a:t>通常导致大量的经济损失</a:t>
            </a:r>
            <a:endParaRPr lang="en-US" altLang="zh-CN" dirty="0"/>
          </a:p>
          <a:p>
            <a:pPr lvl="1"/>
            <a:r>
              <a:rPr lang="en-US" altLang="zh-CN" dirty="0"/>
              <a:t>2016</a:t>
            </a:r>
            <a:r>
              <a:rPr lang="zh-CN" altLang="en-US" dirty="0"/>
              <a:t>年</a:t>
            </a:r>
            <a:r>
              <a:rPr lang="en-US" altLang="zh-CN" dirty="0"/>
              <a:t>DAO</a:t>
            </a:r>
            <a:r>
              <a:rPr lang="zh-CN" altLang="en-US" dirty="0"/>
              <a:t>攻击事件中，黑客窃取超过</a:t>
            </a:r>
            <a:r>
              <a:rPr lang="en-US" altLang="zh-CN" dirty="0"/>
              <a:t>5000</a:t>
            </a:r>
            <a:r>
              <a:rPr lang="zh-CN" altLang="en-US" dirty="0"/>
              <a:t>万美元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7</a:t>
            </a:fld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48E8986-FDD0-4613-8E07-6674AE02DA3A}"/>
              </a:ext>
            </a:extLst>
          </p:cNvPr>
          <p:cNvSpPr txBox="1"/>
          <p:nvPr/>
        </p:nvSpPr>
        <p:spPr>
          <a:xfrm>
            <a:off x="3994557" y="5142452"/>
            <a:ext cx="42028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accent1"/>
                </a:solidFill>
              </a:rPr>
              <a:t>如何减少</a:t>
            </a:r>
            <a:r>
              <a:rPr lang="en-US" altLang="zh-CN" sz="2400" dirty="0">
                <a:solidFill>
                  <a:schemeClr val="accent1"/>
                </a:solidFill>
              </a:rPr>
              <a:t>bug</a:t>
            </a:r>
            <a:r>
              <a:rPr lang="zh-CN" altLang="en-US" sz="2400" dirty="0">
                <a:solidFill>
                  <a:schemeClr val="accent1"/>
                </a:solidFill>
              </a:rPr>
              <a:t>？</a:t>
            </a:r>
          </a:p>
        </p:txBody>
      </p:sp>
    </p:spTree>
    <p:extLst>
      <p:ext uri="{BB962C8B-B14F-4D97-AF65-F5344CB8AC3E}">
        <p14:creationId xmlns:p14="http://schemas.microsoft.com/office/powerpoint/2010/main" val="9310108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157025C-3E57-4536-AFC5-91C304221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401EEEE-F9CA-4816-B5CD-1533347B7B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5">
            <a:extLst>
              <a:ext uri="{FF2B5EF4-FFF2-40B4-BE49-F238E27FC236}">
                <a16:creationId xmlns:a16="http://schemas.microsoft.com/office/drawing/2014/main" id="{F0B614AF-27F1-4BA9-8C43-DD4871BA53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5755" y="64452"/>
            <a:ext cx="9000490" cy="6729095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962DDC95-6BB6-4878-B326-DD393E471DBA}"/>
              </a:ext>
            </a:extLst>
          </p:cNvPr>
          <p:cNvSpPr/>
          <p:nvPr/>
        </p:nvSpPr>
        <p:spPr>
          <a:xfrm>
            <a:off x="1595755" y="290739"/>
            <a:ext cx="6894195" cy="763905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5987D26-8B49-40D2-B5BE-88ECF5A965E2}"/>
              </a:ext>
            </a:extLst>
          </p:cNvPr>
          <p:cNvSpPr/>
          <p:nvPr/>
        </p:nvSpPr>
        <p:spPr>
          <a:xfrm>
            <a:off x="1976755" y="4606925"/>
            <a:ext cx="7477488" cy="1704975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AC5E2A87-58AD-4CD5-B78F-2F2A4AA2EC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9656" y="2581807"/>
            <a:ext cx="2901948" cy="1072989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45378A20-D61D-401E-A6CE-57A30B61F54D}"/>
              </a:ext>
            </a:extLst>
          </p:cNvPr>
          <p:cNvSpPr txBox="1"/>
          <p:nvPr/>
        </p:nvSpPr>
        <p:spPr>
          <a:xfrm>
            <a:off x="9187543" y="6596390"/>
            <a:ext cx="300445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050" dirty="0">
                <a:solidFill>
                  <a:schemeClr val="bg1">
                    <a:lumMod val="75000"/>
                  </a:schemeClr>
                </a:solidFill>
              </a:rPr>
              <a:t>来源：南京大学李樾老师软件分析课件</a:t>
            </a:r>
          </a:p>
        </p:txBody>
      </p:sp>
      <p:pic>
        <p:nvPicPr>
          <p:cNvPr id="32" name="图片 31">
            <a:extLst>
              <a:ext uri="{FF2B5EF4-FFF2-40B4-BE49-F238E27FC236}">
                <a16:creationId xmlns:a16="http://schemas.microsoft.com/office/drawing/2014/main" id="{A943F813-6EC2-4198-98F1-8CA56E6B1B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3327" y="3874483"/>
            <a:ext cx="2908044" cy="1072989"/>
          </a:xfrm>
          <a:prstGeom prst="rect">
            <a:avLst/>
          </a:prstGeom>
        </p:spPr>
      </p:pic>
      <p:sp>
        <p:nvSpPr>
          <p:cNvPr id="33" name="文本框 32">
            <a:extLst>
              <a:ext uri="{FF2B5EF4-FFF2-40B4-BE49-F238E27FC236}">
                <a16:creationId xmlns:a16="http://schemas.microsoft.com/office/drawing/2014/main" id="{785AD1C0-7990-4FC8-BFAC-3EC097483BB6}"/>
              </a:ext>
            </a:extLst>
          </p:cNvPr>
          <p:cNvSpPr txBox="1"/>
          <p:nvPr/>
        </p:nvSpPr>
        <p:spPr>
          <a:xfrm>
            <a:off x="7958637" y="4469860"/>
            <a:ext cx="2128520" cy="383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900"/>
              <a:t>... ...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D67A35D1-32A7-4135-90D0-974B0A119122}"/>
              </a:ext>
            </a:extLst>
          </p:cNvPr>
          <p:cNvSpPr txBox="1"/>
          <p:nvPr/>
        </p:nvSpPr>
        <p:spPr>
          <a:xfrm>
            <a:off x="7596052" y="4346035"/>
            <a:ext cx="35115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/>
              <a:t>·</a:t>
            </a:r>
          </a:p>
        </p:txBody>
      </p:sp>
      <p:sp>
        <p:nvSpPr>
          <p:cNvPr id="35" name="灯片编号占位符 34">
            <a:extLst>
              <a:ext uri="{FF2B5EF4-FFF2-40B4-BE49-F238E27FC236}">
                <a16:creationId xmlns:a16="http://schemas.microsoft.com/office/drawing/2014/main" id="{73158282-7CE3-42E3-9017-8B9F3BEEE4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15649-C9ED-48C8-A5FE-B1B2A0DC99FC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77472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F6BACF-AF10-4D2D-8D88-D638D9C95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5C64EC2-1FF0-4ABC-86CB-49828B637D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DD250FC-4532-4171-962C-ECBC45B58C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717" y="0"/>
            <a:ext cx="11096566" cy="68580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0986B35-FB3C-42F3-B989-6276710C3A5B}"/>
              </a:ext>
            </a:extLst>
          </p:cNvPr>
          <p:cNvSpPr txBox="1"/>
          <p:nvPr/>
        </p:nvSpPr>
        <p:spPr>
          <a:xfrm>
            <a:off x="9187543" y="6596390"/>
            <a:ext cx="300445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050" dirty="0">
                <a:solidFill>
                  <a:schemeClr val="bg1">
                    <a:lumMod val="75000"/>
                  </a:schemeClr>
                </a:solidFill>
              </a:rPr>
              <a:t>来源：中山大学余阳老师工作流课件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6EAE229-BDDB-4A29-9D80-076D135B4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15649-C9ED-48C8-A5FE-B1B2A0DC99FC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99078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d87894f4-f0a7-44c8-a535-bedc6f592910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numdgm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571</TotalTime>
  <Words>2537</Words>
  <Application>Microsoft Office PowerPoint</Application>
  <PresentationFormat>宽屏</PresentationFormat>
  <Paragraphs>388</Paragraphs>
  <Slides>61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61</vt:i4>
      </vt:variant>
    </vt:vector>
  </HeadingPairs>
  <TitlesOfParts>
    <vt:vector size="66" baseType="lpstr">
      <vt:lpstr>Menlo Regular</vt:lpstr>
      <vt:lpstr>Arial</vt:lpstr>
      <vt:lpstr>等线</vt:lpstr>
      <vt:lpstr>等线 Light</vt:lpstr>
      <vt:lpstr>Office 主题​​</vt:lpstr>
      <vt:lpstr>智能合约动态验证 Securing Smart Contract with Runtime Validation </vt:lpstr>
      <vt:lpstr>王子彦</vt:lpstr>
      <vt:lpstr>区块链</vt:lpstr>
      <vt:lpstr>智能合约</vt:lpstr>
      <vt:lpstr>智能合约的例子：投票</vt:lpstr>
      <vt:lpstr>Problem</vt:lpstr>
      <vt:lpstr>Problem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单元测试</vt:lpstr>
      <vt:lpstr>测试的局限性</vt:lpstr>
      <vt:lpstr>测试的局限性</vt:lpstr>
      <vt:lpstr>测试的局限性</vt:lpstr>
      <vt:lpstr>PowerPoint 演示文稿</vt:lpstr>
      <vt:lpstr>PowerPoint 演示文稿</vt:lpstr>
      <vt:lpstr>静态分析可以回答的问题</vt:lpstr>
      <vt:lpstr>静态分析可以回答的问题</vt:lpstr>
      <vt:lpstr>Sound / Complete</vt:lpstr>
      <vt:lpstr>Sound / Complete</vt:lpstr>
      <vt:lpstr>常用的静态分析技术</vt:lpstr>
      <vt:lpstr>PowerPoint 演示文稿</vt:lpstr>
      <vt:lpstr>程序验证</vt:lpstr>
      <vt:lpstr>程序验证</vt:lpstr>
      <vt:lpstr>测试 VS 静态分析/程序验证</vt:lpstr>
      <vt:lpstr>测试 VS 静态分析/程序验证</vt:lpstr>
      <vt:lpstr>静态与动态分析方法的对比</vt:lpstr>
      <vt:lpstr>程序验证</vt:lpstr>
      <vt:lpstr>程序验证</vt:lpstr>
      <vt:lpstr>程序验证</vt:lpstr>
      <vt:lpstr>智能合约动态验证 Securing Smart Contract with Runtime Validation </vt:lpstr>
      <vt:lpstr>Introduction</vt:lpstr>
      <vt:lpstr>运行时验证的性能问题？</vt:lpstr>
      <vt:lpstr>接下来用一个例子说明论文的思路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Solythesis编译器的设计</vt:lpstr>
      <vt:lpstr>不变式语言</vt:lpstr>
      <vt:lpstr>不变式语言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Future Directions</vt:lpstr>
      <vt:lpstr>Future Directions</vt:lpstr>
      <vt:lpstr>Future Directions</vt:lpstr>
      <vt:lpstr>智能合约动态验证 Securing Smart Contract with Runtime Validation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智能合约动态验证 Securing Smart Contract with Runtime Validation</dc:title>
  <dc:creator>111</dc:creator>
  <cp:lastModifiedBy>111</cp:lastModifiedBy>
  <cp:revision>58</cp:revision>
  <dcterms:created xsi:type="dcterms:W3CDTF">2021-01-19T03:17:18Z</dcterms:created>
  <dcterms:modified xsi:type="dcterms:W3CDTF">2021-06-23T09:44:19Z</dcterms:modified>
</cp:coreProperties>
</file>